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9" r:id="rId5"/>
    <p:sldId id="260" r:id="rId6"/>
    <p:sldId id="258" r:id="rId7"/>
    <p:sldId id="261" r:id="rId8"/>
    <p:sldId id="272" r:id="rId9"/>
    <p:sldId id="263" r:id="rId10"/>
    <p:sldId id="264" r:id="rId11"/>
    <p:sldId id="265" r:id="rId12"/>
    <p:sldId id="270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246" autoAdjust="0"/>
  </p:normalViewPr>
  <p:slideViewPr>
    <p:cSldViewPr snapToGrid="0">
      <p:cViewPr varScale="1">
        <p:scale>
          <a:sx n="75" d="100"/>
          <a:sy n="75" d="100"/>
        </p:scale>
        <p:origin x="24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4568E-3616-42AE-9F0B-EC9D4E3AB47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CB8D5755-E64F-4E01-99AC-26BC821350E8}">
      <dgm:prSet phldrT="[Text]"/>
      <dgm:spPr/>
      <dgm:t>
        <a:bodyPr/>
        <a:lstStyle/>
        <a:p>
          <a:r>
            <a:rPr lang="en-US" dirty="0"/>
            <a:t>ELCOE</a:t>
          </a:r>
        </a:p>
      </dgm:t>
    </dgm:pt>
    <dgm:pt modelId="{B7C1AED3-3997-465B-9625-D0C1D3DAD471}" type="parTrans" cxnId="{865C6E4F-53D8-4329-8146-E7D9C20A3B22}">
      <dgm:prSet/>
      <dgm:spPr/>
      <dgm:t>
        <a:bodyPr/>
        <a:lstStyle/>
        <a:p>
          <a:endParaRPr lang="en-US"/>
        </a:p>
      </dgm:t>
    </dgm:pt>
    <dgm:pt modelId="{B91FF6E3-CFDB-4733-B406-039EFE329CA2}" type="sibTrans" cxnId="{865C6E4F-53D8-4329-8146-E7D9C20A3B22}">
      <dgm:prSet/>
      <dgm:spPr/>
      <dgm:t>
        <a:bodyPr/>
        <a:lstStyle/>
        <a:p>
          <a:endParaRPr lang="en-US"/>
        </a:p>
      </dgm:t>
    </dgm:pt>
    <dgm:pt modelId="{071BFEDD-47BF-4F8C-B5C6-78BCA73005F3}">
      <dgm:prSet phldrT="[Text]"/>
      <dgm:spPr/>
      <dgm:t>
        <a:bodyPr/>
        <a:lstStyle/>
        <a:p>
          <a:r>
            <a:rPr lang="en-US" dirty="0"/>
            <a:t>IET</a:t>
          </a:r>
        </a:p>
      </dgm:t>
    </dgm:pt>
    <dgm:pt modelId="{22FD621F-45CA-4AED-A5DF-42123F9EE656}" type="parTrans" cxnId="{6AE84F15-73C1-4AEA-B66F-5625CE3DE405}">
      <dgm:prSet/>
      <dgm:spPr/>
      <dgm:t>
        <a:bodyPr/>
        <a:lstStyle/>
        <a:p>
          <a:endParaRPr lang="en-US"/>
        </a:p>
      </dgm:t>
    </dgm:pt>
    <dgm:pt modelId="{78014BFF-A97B-4D43-B689-38DCE3003A0D}" type="sibTrans" cxnId="{6AE84F15-73C1-4AEA-B66F-5625CE3DE405}">
      <dgm:prSet/>
      <dgm:spPr/>
      <dgm:t>
        <a:bodyPr/>
        <a:lstStyle/>
        <a:p>
          <a:endParaRPr lang="en-US"/>
        </a:p>
      </dgm:t>
    </dgm:pt>
    <dgm:pt modelId="{6939AD05-75B7-4949-9C27-87CF645FFCDE}" type="pres">
      <dgm:prSet presAssocID="{3284568E-3616-42AE-9F0B-EC9D4E3AB479}" presName="compositeShape" presStyleCnt="0">
        <dgm:presLayoutVars>
          <dgm:chMax val="7"/>
          <dgm:dir/>
          <dgm:resizeHandles val="exact"/>
        </dgm:presLayoutVars>
      </dgm:prSet>
      <dgm:spPr/>
    </dgm:pt>
    <dgm:pt modelId="{66A3C799-0C1A-4D27-8CE0-E29AC0D6D700}" type="pres">
      <dgm:prSet presAssocID="{CB8D5755-E64F-4E01-99AC-26BC821350E8}" presName="circ1" presStyleLbl="vennNode1" presStyleIdx="0" presStyleCnt="2" custScaleX="119568" custScaleY="100547"/>
      <dgm:spPr/>
    </dgm:pt>
    <dgm:pt modelId="{FF45C964-5A9C-4365-8DFB-25918D509D29}" type="pres">
      <dgm:prSet presAssocID="{CB8D5755-E64F-4E01-99AC-26BC821350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E326A1-DBD4-48E8-909F-9C459F407263}" type="pres">
      <dgm:prSet presAssocID="{071BFEDD-47BF-4F8C-B5C6-78BCA73005F3}" presName="circ2" presStyleLbl="vennNode1" presStyleIdx="1" presStyleCnt="2" custScaleX="120046" custScaleY="100547" custLinFactNeighborX="2150" custLinFactNeighborY="-2499"/>
      <dgm:spPr/>
    </dgm:pt>
    <dgm:pt modelId="{90EBBC2F-AB80-43F6-82E8-CFE5C98592C3}" type="pres">
      <dgm:prSet presAssocID="{071BFEDD-47BF-4F8C-B5C6-78BCA73005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AE84F15-73C1-4AEA-B66F-5625CE3DE405}" srcId="{3284568E-3616-42AE-9F0B-EC9D4E3AB479}" destId="{071BFEDD-47BF-4F8C-B5C6-78BCA73005F3}" srcOrd="1" destOrd="0" parTransId="{22FD621F-45CA-4AED-A5DF-42123F9EE656}" sibTransId="{78014BFF-A97B-4D43-B689-38DCE3003A0D}"/>
    <dgm:cxn modelId="{046BEE67-2D52-447F-8A54-6A272F69381F}" type="presOf" srcId="{CB8D5755-E64F-4E01-99AC-26BC821350E8}" destId="{66A3C799-0C1A-4D27-8CE0-E29AC0D6D700}" srcOrd="0" destOrd="0" presId="urn:microsoft.com/office/officeart/2005/8/layout/venn1"/>
    <dgm:cxn modelId="{865C6E4F-53D8-4329-8146-E7D9C20A3B22}" srcId="{3284568E-3616-42AE-9F0B-EC9D4E3AB479}" destId="{CB8D5755-E64F-4E01-99AC-26BC821350E8}" srcOrd="0" destOrd="0" parTransId="{B7C1AED3-3997-465B-9625-D0C1D3DAD471}" sibTransId="{B91FF6E3-CFDB-4733-B406-039EFE329CA2}"/>
    <dgm:cxn modelId="{7E37FC55-B4D1-45C6-8BBC-0472210E3DCC}" type="presOf" srcId="{071BFEDD-47BF-4F8C-B5C6-78BCA73005F3}" destId="{90EBBC2F-AB80-43F6-82E8-CFE5C98592C3}" srcOrd="1" destOrd="0" presId="urn:microsoft.com/office/officeart/2005/8/layout/venn1"/>
    <dgm:cxn modelId="{B27612BD-D887-4D4D-A899-313100FC9AC0}" type="presOf" srcId="{3284568E-3616-42AE-9F0B-EC9D4E3AB479}" destId="{6939AD05-75B7-4949-9C27-87CF645FFCDE}" srcOrd="0" destOrd="0" presId="urn:microsoft.com/office/officeart/2005/8/layout/venn1"/>
    <dgm:cxn modelId="{229154C0-AEF9-44F6-BA47-FD759EFF41EA}" type="presOf" srcId="{071BFEDD-47BF-4F8C-B5C6-78BCA73005F3}" destId="{B4E326A1-DBD4-48E8-909F-9C459F407263}" srcOrd="0" destOrd="0" presId="urn:microsoft.com/office/officeart/2005/8/layout/venn1"/>
    <dgm:cxn modelId="{7C90DAF0-70D1-4F93-ACAA-B581B9FF5F77}" type="presOf" srcId="{CB8D5755-E64F-4E01-99AC-26BC821350E8}" destId="{FF45C964-5A9C-4365-8DFB-25918D509D29}" srcOrd="1" destOrd="0" presId="urn:microsoft.com/office/officeart/2005/8/layout/venn1"/>
    <dgm:cxn modelId="{B5EE53B4-ECB3-4D45-90BC-EDE7AEB251C4}" type="presParOf" srcId="{6939AD05-75B7-4949-9C27-87CF645FFCDE}" destId="{66A3C799-0C1A-4D27-8CE0-E29AC0D6D700}" srcOrd="0" destOrd="0" presId="urn:microsoft.com/office/officeart/2005/8/layout/venn1"/>
    <dgm:cxn modelId="{BEDEB933-CABC-4169-A0B1-554525D1411A}" type="presParOf" srcId="{6939AD05-75B7-4949-9C27-87CF645FFCDE}" destId="{FF45C964-5A9C-4365-8DFB-25918D509D29}" srcOrd="1" destOrd="0" presId="urn:microsoft.com/office/officeart/2005/8/layout/venn1"/>
    <dgm:cxn modelId="{8BA8DC87-791D-4F78-BF9D-61BE74F7C726}" type="presParOf" srcId="{6939AD05-75B7-4949-9C27-87CF645FFCDE}" destId="{B4E326A1-DBD4-48E8-909F-9C459F407263}" srcOrd="2" destOrd="0" presId="urn:microsoft.com/office/officeart/2005/8/layout/venn1"/>
    <dgm:cxn modelId="{ADB37FC6-421F-484B-BA0F-B64F79A4D2D2}" type="presParOf" srcId="{6939AD05-75B7-4949-9C27-87CF645FFCDE}" destId="{90EBBC2F-AB80-43F6-82E8-CFE5C98592C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3C799-0C1A-4D27-8CE0-E29AC0D6D700}">
      <dsp:nvSpPr>
        <dsp:cNvPr id="0" name=""/>
        <dsp:cNvSpPr/>
      </dsp:nvSpPr>
      <dsp:spPr>
        <a:xfrm>
          <a:off x="-71088" y="47045"/>
          <a:ext cx="1453109" cy="12219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ELCOE</a:t>
          </a:r>
        </a:p>
      </dsp:txBody>
      <dsp:txXfrm>
        <a:off x="131823" y="191139"/>
        <a:ext cx="837828" cy="933759"/>
      </dsp:txXfrm>
    </dsp:sp>
    <dsp:sp modelId="{B4E326A1-DBD4-48E8-909F-9C459F407263}">
      <dsp:nvSpPr>
        <dsp:cNvPr id="0" name=""/>
        <dsp:cNvSpPr/>
      </dsp:nvSpPr>
      <dsp:spPr>
        <a:xfrm>
          <a:off x="801898" y="16675"/>
          <a:ext cx="1458918" cy="12219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IET</a:t>
          </a:r>
        </a:p>
      </dsp:txBody>
      <dsp:txXfrm>
        <a:off x="1215916" y="160768"/>
        <a:ext cx="841178" cy="933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14E41-A115-4C65-ABCA-52B2D1948532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9C7B-7617-4DBA-AF40-DE53E913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Ursula welcomes us and gets us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to do this slide,</a:t>
            </a:r>
            <a:r>
              <a:rPr lang="en-US" baseline="0" dirty="0"/>
              <a:t> grantees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to do this slide, grantees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6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to do this slide, all available to participate in conversation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to do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Ursula to thank all grantees and partners for attending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Ursula welcomes</a:t>
            </a:r>
            <a:r>
              <a:rPr lang="en-US" baseline="0" dirty="0"/>
              <a:t>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team reviews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team</a:t>
            </a:r>
            <a:r>
              <a:rPr lang="en-US" baseline="0" dirty="0"/>
              <a:t> does this slide: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does this slide: Note that we will primarily be focusing on the first three, fourth</a:t>
            </a:r>
            <a:r>
              <a:rPr lang="en-US" baseline="0" dirty="0"/>
              <a:t> one</a:t>
            </a:r>
            <a:r>
              <a:rPr lang="en-US" dirty="0"/>
              <a:t> will be handled through individual follow-up though we will address some basic </a:t>
            </a:r>
            <a:r>
              <a:rPr lang="en-US" dirty="0" err="1"/>
              <a:t>CalJOBS</a:t>
            </a:r>
            <a:r>
              <a:rPr lang="en-US" dirty="0"/>
              <a:t> questions that came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does this slide:</a:t>
            </a:r>
            <a:r>
              <a:rPr lang="en-US" baseline="0" dirty="0"/>
              <a:t> </a:t>
            </a:r>
            <a:r>
              <a:rPr lang="en-US" dirty="0"/>
              <a:t>Tell participants that</a:t>
            </a:r>
            <a:r>
              <a:rPr lang="en-US" baseline="0" dirty="0"/>
              <a:t> following along on the Data FAQ might be helpful and that all information covered is available on FAQ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does this slide,</a:t>
            </a:r>
            <a:r>
              <a:rPr lang="en-US" baseline="0" dirty="0"/>
              <a:t> </a:t>
            </a:r>
            <a:r>
              <a:rPr lang="en-US" baseline="0" dirty="0" err="1"/>
              <a:t>Kae</a:t>
            </a:r>
            <a:r>
              <a:rPr lang="en-US" baseline="0" dirty="0"/>
              <a:t> and Nicole are available if people have additional questions about Activity Codes.  </a:t>
            </a:r>
            <a:r>
              <a:rPr lang="en-US" dirty="0"/>
              <a:t>Refer people to Questions 1&amp;</a:t>
            </a:r>
            <a:r>
              <a:rPr lang="en-US" baseline="0" dirty="0"/>
              <a:t> 2 on FAQ which includes detailed information on which Activity Codes to use, also note Question 3 which clarifies that co-enrollment in this context is not the same as in IELCE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does this slide, entire team available to discuss as needed.  Refer</a:t>
            </a:r>
            <a:r>
              <a:rPr lang="en-US" baseline="0" dirty="0"/>
              <a:t> to Question 6 and Question 7 on Data FAQ to walk through 1-2 examples; also reinforce that it is fine to use Activity Codes to reflect enrollment in other services 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5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IRC will start and turn it over to Nicole (or other designated EDD person) to briefly walk through this.  Refer</a:t>
            </a:r>
            <a:r>
              <a:rPr lang="en-US" baseline="0" dirty="0"/>
              <a:t> to Question 4 in Data FAQ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9C7B-7617-4DBA-AF40-DE53E913C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e.chin@edd.c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mbischoff@gmail.com" TargetMode="External"/><Relationship Id="rId5" Type="http://schemas.openxmlformats.org/officeDocument/2006/relationships/hyperlink" Target="mailto:Renatta_DeFever@spra.com" TargetMode="External"/><Relationship Id="rId4" Type="http://schemas.openxmlformats.org/officeDocument/2006/relationships/hyperlink" Target="mailto:amber.shevin@rescue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ELL Co-Enrollment Pilot Project: </a:t>
            </a:r>
            <a:br>
              <a:rPr lang="en-US" sz="4000" dirty="0"/>
            </a:br>
            <a:r>
              <a:rPr lang="en-US" sz="4000" dirty="0"/>
              <a:t>Data </a:t>
            </a:r>
            <a:r>
              <a:rPr lang="en-US" sz="4000" dirty="0" err="1"/>
              <a:t>CoP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348098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Question: Recording Native 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574" y="2025934"/>
            <a:ext cx="327269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Captured in individual’s </a:t>
            </a:r>
            <a:r>
              <a:rPr lang="en-US" sz="2400" dirty="0" err="1"/>
              <a:t>CalJOBS</a:t>
            </a:r>
            <a:r>
              <a:rPr lang="en-US" sz="2400" dirty="0"/>
              <a:t> registration</a:t>
            </a:r>
          </a:p>
          <a:p>
            <a:r>
              <a:rPr lang="en-US" sz="2400" dirty="0"/>
              <a:t>Personal Profile &gt;&gt; Ethnic Origin &gt;&gt; Yes on LEP &gt;&gt; Primary Language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381" t="54331" r="24105" b="9138"/>
          <a:stretch/>
        </p:blipFill>
        <p:spPr>
          <a:xfrm>
            <a:off x="4443404" y="2025934"/>
            <a:ext cx="4516817" cy="37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108" y="1532792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How do you ensure that your internal spreadsheets stay up to date and accurate while also sharing between partners in an effective manner?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971" t="18492" r="7313" b="30736"/>
          <a:stretch/>
        </p:blipFill>
        <p:spPr>
          <a:xfrm>
            <a:off x="3179929" y="3016155"/>
            <a:ext cx="4406247" cy="3425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69791" y="301615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74257" y="2961564"/>
            <a:ext cx="382138" cy="204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4257" y="2853592"/>
            <a:ext cx="382138" cy="31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5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108" y="1532792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Are there any specific tools that you use for referrals between partners that help streamline data collection and data recording?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971" t="18492" r="7313" b="30736"/>
          <a:stretch/>
        </p:blipFill>
        <p:spPr>
          <a:xfrm>
            <a:off x="3179929" y="3016155"/>
            <a:ext cx="4406247" cy="3425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69791" y="301615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74257" y="2961564"/>
            <a:ext cx="382138" cy="204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4257" y="2853592"/>
            <a:ext cx="382138" cy="31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023" y="3011606"/>
            <a:ext cx="8596668" cy="1320800"/>
          </a:xfrm>
        </p:spPr>
        <p:txBody>
          <a:bodyPr/>
          <a:lstStyle/>
          <a:p>
            <a:r>
              <a:rPr lang="en-US" dirty="0"/>
              <a:t>Open Q&amp;A</a:t>
            </a:r>
          </a:p>
        </p:txBody>
      </p:sp>
    </p:spTree>
    <p:extLst>
      <p:ext uri="{BB962C8B-B14F-4D97-AF65-F5344CB8AC3E}">
        <p14:creationId xmlns:p14="http://schemas.microsoft.com/office/powerpoint/2010/main" val="219247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61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Please reach out to </a:t>
            </a:r>
            <a:r>
              <a:rPr lang="en-US" sz="2400" dirty="0" err="1"/>
              <a:t>Kae</a:t>
            </a:r>
            <a:r>
              <a:rPr lang="en-US" sz="2400" dirty="0"/>
              <a:t> Chin (</a:t>
            </a:r>
            <a:r>
              <a:rPr lang="en-US" sz="2400" u="sng" dirty="0">
                <a:hlinkClick r:id="rId3"/>
              </a:rPr>
              <a:t>kae.chin@edd.ca.gov</a:t>
            </a:r>
            <a:r>
              <a:rPr lang="en-US" sz="2400" dirty="0"/>
              <a:t>), the EDD project manager, with the following individuals on copy: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Amber Shevin, </a:t>
            </a:r>
            <a:r>
              <a:rPr lang="en-US" sz="2400" u="sng" dirty="0">
                <a:hlinkClick r:id="rId4"/>
              </a:rPr>
              <a:t>amber.shevin@rescue.org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Renatta DeFever, </a:t>
            </a:r>
            <a:r>
              <a:rPr lang="en-US" sz="2400" u="sng" dirty="0">
                <a:hlinkClick r:id="rId5"/>
              </a:rPr>
              <a:t>Renatta_DeFever@spra.com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Ursula Bischoff, </a:t>
            </a:r>
            <a:r>
              <a:rPr lang="en-US" sz="2400" u="sng" dirty="0">
                <a:hlinkClick r:id="rId6"/>
              </a:rPr>
              <a:t>umbischoff@gmail.com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988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023" y="3011606"/>
            <a:ext cx="8596668" cy="13208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828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State, TA and Evaluation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0800"/>
            <a:ext cx="8596668" cy="5010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ELL Co-Enrollment TA and Evaluation Team</a:t>
            </a:r>
          </a:p>
          <a:p>
            <a:r>
              <a:rPr lang="en-US" sz="2400" dirty="0"/>
              <a:t>CWA: 	Ursula Bischoff</a:t>
            </a:r>
          </a:p>
          <a:p>
            <a:r>
              <a:rPr lang="en-US" sz="2400" dirty="0"/>
              <a:t>IRC: 	Amber Shevin, Erica Bouris</a:t>
            </a:r>
          </a:p>
          <a:p>
            <a:r>
              <a:rPr lang="en-US" sz="2400" dirty="0"/>
              <a:t>SPRA: 	</a:t>
            </a:r>
            <a:r>
              <a:rPr lang="en-US" sz="2400" dirty="0" err="1"/>
              <a:t>Renatta</a:t>
            </a:r>
            <a:r>
              <a:rPr lang="en-US" sz="2400" dirty="0"/>
              <a:t> </a:t>
            </a:r>
            <a:r>
              <a:rPr lang="en-US" sz="2400" dirty="0" err="1"/>
              <a:t>DeFever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State Partners</a:t>
            </a:r>
          </a:p>
          <a:p>
            <a:r>
              <a:rPr lang="en-US" sz="2400" dirty="0"/>
              <a:t>CASAS: Pat Rickard, Jay Wright</a:t>
            </a:r>
          </a:p>
          <a:p>
            <a:r>
              <a:rPr lang="en-US" sz="2400" dirty="0"/>
              <a:t>EDD: 	Nicole </a:t>
            </a:r>
            <a:r>
              <a:rPr lang="en-US" sz="2400" dirty="0" err="1"/>
              <a:t>Laktash</a:t>
            </a:r>
            <a:r>
              <a:rPr lang="en-US" sz="2400" dirty="0"/>
              <a:t>, Alexander Choi, Kae Chin</a:t>
            </a:r>
          </a:p>
          <a:p>
            <a:r>
              <a:rPr lang="en-US" sz="2400" dirty="0"/>
              <a:t>DSS: 	Jennifer Hernandez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Goal of today’s </a:t>
            </a:r>
            <a:r>
              <a:rPr lang="en-US" sz="2400" dirty="0" err="1"/>
              <a:t>CoP</a:t>
            </a:r>
            <a:endParaRPr lang="en-US" sz="2400" dirty="0"/>
          </a:p>
          <a:p>
            <a:r>
              <a:rPr lang="en-US" sz="2400" dirty="0"/>
              <a:t>Review of themes from grantee data survey</a:t>
            </a:r>
          </a:p>
          <a:p>
            <a:r>
              <a:rPr lang="en-US" sz="2400" dirty="0"/>
              <a:t>Answers to key questions</a:t>
            </a:r>
          </a:p>
          <a:p>
            <a:r>
              <a:rPr lang="en-US" sz="2400" dirty="0"/>
              <a:t>Peer discussion on data strategies and best practices</a:t>
            </a:r>
          </a:p>
          <a:p>
            <a:r>
              <a:rPr lang="en-US" sz="2400" dirty="0"/>
              <a:t>Open Q&amp;A</a:t>
            </a:r>
          </a:p>
          <a:p>
            <a:r>
              <a:rPr lang="en-US" sz="2400" dirty="0"/>
              <a:t>Getting additional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17997" cy="388077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Build capacity to capture co-enrollment, services, and outcomes accurately</a:t>
            </a:r>
          </a:p>
          <a:p>
            <a:pPr lvl="0"/>
            <a:r>
              <a:rPr lang="en-US" sz="2400" dirty="0"/>
              <a:t>Learn from peers about strategies to maintain accurate and current data</a:t>
            </a:r>
          </a:p>
          <a:p>
            <a:pPr lvl="0"/>
            <a:r>
              <a:rPr lang="en-US" sz="2400" dirty="0"/>
              <a:t>Identify areas that need additional state guidance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157" t="16899" r="13582" b="47262"/>
          <a:stretch/>
        </p:blipFill>
        <p:spPr>
          <a:xfrm>
            <a:off x="5467748" y="1774209"/>
            <a:ext cx="3376003" cy="33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Data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Major themes:</a:t>
            </a:r>
          </a:p>
          <a:p>
            <a:r>
              <a:rPr lang="en-US" sz="2400" dirty="0"/>
              <a:t>Questions around co-enrollment in general and identifying co-enrolled participants as pilot project participants</a:t>
            </a:r>
          </a:p>
          <a:p>
            <a:r>
              <a:rPr lang="en-US" sz="2400" dirty="0"/>
              <a:t>Questions around </a:t>
            </a:r>
            <a:r>
              <a:rPr lang="en-US" sz="2400" dirty="0" err="1"/>
              <a:t>CalJOBS</a:t>
            </a:r>
            <a:r>
              <a:rPr lang="en-US" sz="2400" dirty="0"/>
              <a:t> Activity Codes</a:t>
            </a:r>
          </a:p>
          <a:p>
            <a:r>
              <a:rPr lang="en-US" sz="2400" dirty="0"/>
              <a:t>Strategies to manage and share data</a:t>
            </a:r>
          </a:p>
          <a:p>
            <a:r>
              <a:rPr lang="en-US" sz="2400" dirty="0"/>
              <a:t>Foundational questions around </a:t>
            </a:r>
            <a:r>
              <a:rPr lang="en-US" sz="2400" dirty="0" err="1"/>
              <a:t>CalJOBS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262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977228"/>
            <a:ext cx="3224106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Data Protocols FAQ: Follow along for additional reference and support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625" t="20208" r="42250" b="11092"/>
          <a:stretch/>
        </p:blipFill>
        <p:spPr>
          <a:xfrm>
            <a:off x="4513585" y="1270000"/>
            <a:ext cx="4478478" cy="55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8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Question: Co-Enrollment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546" y="2160589"/>
            <a:ext cx="4533823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Defining co-enrollment in general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Co-enrollment may include enrollment in Title I, Title II/Adult Education Programs, Title III and Human Service Programs or other WIOA Unified Plan Programs.  Human Service Programs can include </a:t>
            </a:r>
            <a:r>
              <a:rPr lang="en-US" dirty="0" err="1"/>
              <a:t>CalWORKS</a:t>
            </a:r>
            <a:r>
              <a:rPr lang="en-US" dirty="0"/>
              <a:t>, </a:t>
            </a:r>
            <a:r>
              <a:rPr lang="en-US" dirty="0" err="1"/>
              <a:t>CalFresh</a:t>
            </a:r>
            <a:r>
              <a:rPr lang="en-US" dirty="0"/>
              <a:t>, </a:t>
            </a:r>
            <a:r>
              <a:rPr lang="en-US" dirty="0" err="1"/>
              <a:t>CalFresh</a:t>
            </a:r>
            <a:r>
              <a:rPr lang="en-US" dirty="0"/>
              <a:t> Employment &amp; Training, Refugee Programs, and other programs under the health and human services umbrella.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369" y="2160589"/>
            <a:ext cx="4763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Capturing co-enrollment data for this grant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CalJOBS</a:t>
            </a:r>
            <a:r>
              <a:rPr lang="en-US" dirty="0"/>
              <a:t> Activity Codes – always!</a:t>
            </a:r>
          </a:p>
          <a:p>
            <a:r>
              <a:rPr lang="en-US" dirty="0" err="1"/>
              <a:t>CalJOBS</a:t>
            </a:r>
            <a:r>
              <a:rPr lang="en-US" dirty="0"/>
              <a:t> if co-enrollment is for Title III</a:t>
            </a:r>
          </a:p>
          <a:p>
            <a:r>
              <a:rPr lang="en-US" dirty="0" err="1"/>
              <a:t>TopsPRO</a:t>
            </a:r>
            <a:r>
              <a:rPr lang="en-US" dirty="0"/>
              <a:t> – if co-enrollment is for Title II endorse California ELL Co-Enrollment Pilot Project and enter </a:t>
            </a:r>
            <a:r>
              <a:rPr lang="en-US" dirty="0" err="1"/>
              <a:t>CalJOBS</a:t>
            </a:r>
            <a:r>
              <a:rPr lang="en-US" dirty="0"/>
              <a:t> ID</a:t>
            </a:r>
          </a:p>
          <a:p>
            <a:r>
              <a:rPr lang="en-US" dirty="0"/>
              <a:t>Internal tracking sheets, especially for co-enrollment in programs outside of WIOA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2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819"/>
            <a:ext cx="10515600" cy="789577"/>
          </a:xfrm>
        </p:spPr>
        <p:txBody>
          <a:bodyPr/>
          <a:lstStyle/>
          <a:p>
            <a:r>
              <a:rPr lang="en-US" dirty="0"/>
              <a:t>EL Co-Enrollment (WIOA) vs IET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1099"/>
            <a:ext cx="5157787" cy="435020"/>
          </a:xfrm>
        </p:spPr>
        <p:txBody>
          <a:bodyPr>
            <a:noAutofit/>
          </a:bodyPr>
          <a:lstStyle/>
          <a:p>
            <a:r>
              <a:rPr lang="en-US" sz="2800" dirty="0"/>
              <a:t>EL Co Enrollment (WIOA)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2516"/>
            <a:ext cx="5157787" cy="4722545"/>
          </a:xfrm>
        </p:spPr>
        <p:txBody>
          <a:bodyPr>
            <a:normAutofit/>
          </a:bodyPr>
          <a:lstStyle/>
          <a:p>
            <a:r>
              <a:rPr lang="en-US" dirty="0"/>
              <a:t>Enrolled in WIOA II ESL program</a:t>
            </a:r>
          </a:p>
          <a:p>
            <a:r>
              <a:rPr lang="en-US" dirty="0"/>
              <a:t>Enrolled in WIOA I workforce training</a:t>
            </a:r>
          </a:p>
          <a:p>
            <a:r>
              <a:rPr lang="en-US" dirty="0"/>
              <a:t>Mark WIOA I (or WIOA III or IV) in TE Personal Status field</a:t>
            </a:r>
          </a:p>
          <a:p>
            <a:r>
              <a:rPr lang="en-US" dirty="0"/>
              <a:t>Mark EL Co Enrollment in TE Special Programs field</a:t>
            </a:r>
          </a:p>
          <a:p>
            <a:r>
              <a:rPr lang="en-US" dirty="0"/>
              <a:t>Record </a:t>
            </a:r>
            <a:r>
              <a:rPr lang="en-US" dirty="0" err="1"/>
              <a:t>CalJOBS</a:t>
            </a:r>
            <a:r>
              <a:rPr lang="en-US" dirty="0"/>
              <a:t> ID in TE if available  - note this is required for this grant project but if you do not have at the initial time of enrollment can be added once additional enrollment (e.g. Title I) happens</a:t>
            </a:r>
          </a:p>
          <a:p>
            <a:r>
              <a:rPr lang="en-US" dirty="0"/>
              <a:t>Mark Integrated Education and Training in TE Special Programs if also in IET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4586"/>
            <a:ext cx="5183188" cy="8239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Integrated Education and Training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2516"/>
            <a:ext cx="5183188" cy="4402182"/>
          </a:xfrm>
        </p:spPr>
        <p:txBody>
          <a:bodyPr>
            <a:normAutofit/>
          </a:bodyPr>
          <a:lstStyle/>
          <a:p>
            <a:r>
              <a:rPr lang="en-US" dirty="0"/>
              <a:t>Enrolled in WIOA II ESL program, </a:t>
            </a:r>
            <a:r>
              <a:rPr lang="en-US" i="1" dirty="0"/>
              <a:t>in a class designated for 243 EL Civics (Integrated EL Civics – IELCE)</a:t>
            </a:r>
          </a:p>
          <a:p>
            <a:r>
              <a:rPr lang="en-US" dirty="0"/>
              <a:t>Enrolled in workforce training – some will be enrolled in WIOA I, some in other types of workforce training</a:t>
            </a:r>
          </a:p>
          <a:p>
            <a:r>
              <a:rPr lang="en-US" dirty="0"/>
              <a:t>Mark WIOA Title I in TE Personal Status if receiving workforce training from a Title I provider</a:t>
            </a:r>
          </a:p>
          <a:p>
            <a:r>
              <a:rPr lang="en-US" dirty="0"/>
              <a:t>Mark EL Co Enrollment in TE Special Programs if also in ELCOE</a:t>
            </a:r>
          </a:p>
          <a:p>
            <a:r>
              <a:rPr lang="en-US" dirty="0"/>
              <a:t>Mark Integrated Education and Training in TE Special Programs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81558478"/>
              </p:ext>
            </p:extLst>
          </p:nvPr>
        </p:nvGraphicFramePr>
        <p:xfrm>
          <a:off x="7043057" y="61924"/>
          <a:ext cx="2189729" cy="131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35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Question: Identifying Individuals as Pilot Participants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0813" y="1930400"/>
            <a:ext cx="8158596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Many individuals may be co-enrolled in services but grantees should only enter the specific </a:t>
            </a:r>
            <a:r>
              <a:rPr lang="en-US" sz="2400" dirty="0" err="1"/>
              <a:t>CalJOBS</a:t>
            </a:r>
            <a:r>
              <a:rPr lang="en-US" sz="2400" dirty="0"/>
              <a:t> and </a:t>
            </a:r>
            <a:r>
              <a:rPr lang="en-US" sz="2400" dirty="0" err="1"/>
              <a:t>TopsPRO</a:t>
            </a:r>
            <a:r>
              <a:rPr lang="en-US" sz="2400" dirty="0"/>
              <a:t> ELL Co-Enrollment Pilot Project grant designation for individuals that are </a:t>
            </a:r>
            <a:r>
              <a:rPr lang="en-US" sz="2400" u="sng" dirty="0"/>
              <a:t>specifically participating in this pilot project </a:t>
            </a:r>
            <a:r>
              <a:rPr lang="en-US" sz="2400" dirty="0"/>
              <a:t>which means that they are:</a:t>
            </a:r>
          </a:p>
          <a:p>
            <a:r>
              <a:rPr lang="en-US" sz="2400" dirty="0"/>
              <a:t>Being served by staff that are funded through this grant and; </a:t>
            </a:r>
          </a:p>
          <a:p>
            <a:r>
              <a:rPr lang="en-US" sz="2400" dirty="0"/>
              <a:t>They are participating in the program model and services that your grantee team proposed in your grant application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059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4458</TotalTime>
  <Words>972</Words>
  <Application>Microsoft Office PowerPoint</Application>
  <PresentationFormat>Widescreen</PresentationFormat>
  <Paragraphs>107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ELL Co-Enrollment Pilot Project:  Data CoP</vt:lpstr>
      <vt:lpstr>Welcome State, TA and Evaluation Teams</vt:lpstr>
      <vt:lpstr>Agenda</vt:lpstr>
      <vt:lpstr>Today’s Goals</vt:lpstr>
      <vt:lpstr>Grantee Data Survey Results</vt:lpstr>
      <vt:lpstr>Answers to Key Questions</vt:lpstr>
      <vt:lpstr>Key Question: Co-Enrollment</vt:lpstr>
      <vt:lpstr>EL Co-Enrollment (WIOA) vs IET</vt:lpstr>
      <vt:lpstr>Key Question: Identifying Individuals as Pilot Participants</vt:lpstr>
      <vt:lpstr>Key Question: Recording Native Language</vt:lpstr>
      <vt:lpstr>Peer Discussion</vt:lpstr>
      <vt:lpstr>Peer Discussion</vt:lpstr>
      <vt:lpstr>Open Q&amp;A</vt:lpstr>
      <vt:lpstr>More 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Co-Enrollment Pilot Project:  Data CoP</dc:title>
  <dc:creator>Erica Bouris</dc:creator>
  <cp:lastModifiedBy>Ursula</cp:lastModifiedBy>
  <cp:revision>22</cp:revision>
  <dcterms:created xsi:type="dcterms:W3CDTF">2020-02-07T00:24:39Z</dcterms:created>
  <dcterms:modified xsi:type="dcterms:W3CDTF">2020-02-12T20:21:13Z</dcterms:modified>
</cp:coreProperties>
</file>