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2"/>
  </p:notesMasterIdLst>
  <p:sldIdLst>
    <p:sldId id="264" r:id="rId3"/>
    <p:sldId id="319" r:id="rId4"/>
    <p:sldId id="266" r:id="rId5"/>
    <p:sldId id="278" r:id="rId6"/>
    <p:sldId id="320" r:id="rId7"/>
    <p:sldId id="322" r:id="rId8"/>
    <p:sldId id="323" r:id="rId9"/>
    <p:sldId id="324" r:id="rId10"/>
    <p:sldId id="32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97" autoAdjust="0"/>
  </p:normalViewPr>
  <p:slideViewPr>
    <p:cSldViewPr>
      <p:cViewPr varScale="1">
        <p:scale>
          <a:sx n="86" d="100"/>
          <a:sy n="86" d="100"/>
        </p:scale>
        <p:origin x="597" y="55"/>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E7C591-DA86-4E2C-B81A-FCBB44AEA308}" type="datetimeFigureOut">
              <a:rPr lang="en-US" smtClean="0"/>
              <a:t>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4113B3-E847-4804-BA9F-E74939E7BA29}" type="slidenum">
              <a:rPr lang="en-US" smtClean="0"/>
              <a:t>‹#›</a:t>
            </a:fld>
            <a:endParaRPr lang="en-US"/>
          </a:p>
        </p:txBody>
      </p:sp>
    </p:spTree>
    <p:extLst>
      <p:ext uri="{BB962C8B-B14F-4D97-AF65-F5344CB8AC3E}">
        <p14:creationId xmlns:p14="http://schemas.microsoft.com/office/powerpoint/2010/main" val="1741489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Foundations typically have a defined mission and strategic plan for serving some priority populations, issue</a:t>
            </a:r>
            <a:r>
              <a:rPr lang="en-US" sz="1200" kern="1200" baseline="0" dirty="0">
                <a:solidFill>
                  <a:schemeClr val="tx1"/>
                </a:solidFill>
                <a:effectLst/>
                <a:latin typeface="+mn-lt"/>
                <a:ea typeface="+mn-ea"/>
                <a:cs typeface="+mn-cs"/>
              </a:rPr>
              <a:t> area focus,</a:t>
            </a:r>
            <a:r>
              <a:rPr lang="en-US" sz="1200" kern="1200" dirty="0">
                <a:solidFill>
                  <a:schemeClr val="tx1"/>
                </a:solidFill>
                <a:effectLst/>
                <a:latin typeface="+mn-lt"/>
                <a:ea typeface="+mn-ea"/>
                <a:cs typeface="+mn-cs"/>
              </a:rPr>
              <a:t> and/or</a:t>
            </a:r>
            <a:r>
              <a:rPr lang="en-US" sz="1200" kern="1200" baseline="0" dirty="0">
                <a:solidFill>
                  <a:schemeClr val="tx1"/>
                </a:solidFill>
                <a:effectLst/>
                <a:latin typeface="+mn-lt"/>
                <a:ea typeface="+mn-ea"/>
                <a:cs typeface="+mn-cs"/>
              </a:rPr>
              <a:t> geographies</a:t>
            </a:r>
            <a:r>
              <a:rPr lang="en-US" sz="1200" kern="1200" dirty="0">
                <a:solidFill>
                  <a:schemeClr val="tx1"/>
                </a:solidFill>
                <a:effectLst/>
                <a:latin typeface="+mn-lt"/>
                <a:ea typeface="+mn-ea"/>
                <a:cs typeface="+mn-cs"/>
              </a:rPr>
              <a:t>. </a:t>
            </a:r>
            <a:endParaRPr lang="en-US" altLang="en-US" dirty="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D4FD8F0B-7C93-4964-8441-C25752BB4F13}" type="slidenum">
              <a:rPr lang="en-US" altLang="en-US">
                <a:solidFill>
                  <a:prstClr val="black"/>
                </a:solidFill>
              </a:rPr>
              <a:pPr/>
              <a:t>2</a:t>
            </a:fld>
            <a:endParaRPr lang="en-US" altLang="en-US">
              <a:solidFill>
                <a:prstClr val="black"/>
              </a:solidFill>
            </a:endParaRPr>
          </a:p>
        </p:txBody>
      </p:sp>
    </p:spTree>
    <p:extLst>
      <p:ext uri="{BB962C8B-B14F-4D97-AF65-F5344CB8AC3E}">
        <p14:creationId xmlns:p14="http://schemas.microsoft.com/office/powerpoint/2010/main" val="2187592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did we consult?</a:t>
            </a:r>
            <a:r>
              <a:rPr lang="en-US" baseline="0" dirty="0"/>
              <a:t> Six foundations that support immigrant workforce programs, services, etc. </a:t>
            </a:r>
          </a:p>
        </p:txBody>
      </p:sp>
      <p:sp>
        <p:nvSpPr>
          <p:cNvPr id="4" name="Slide Number Placeholder 3"/>
          <p:cNvSpPr>
            <a:spLocks noGrp="1"/>
          </p:cNvSpPr>
          <p:nvPr>
            <p:ph type="sldNum" sz="quarter" idx="10"/>
          </p:nvPr>
        </p:nvSpPr>
        <p:spPr/>
        <p:txBody>
          <a:bodyPr/>
          <a:lstStyle/>
          <a:p>
            <a:fld id="{454113B3-E847-4804-BA9F-E74939E7BA29}" type="slidenum">
              <a:rPr lang="en-US" smtClean="0"/>
              <a:t>3</a:t>
            </a:fld>
            <a:endParaRPr lang="en-US"/>
          </a:p>
        </p:txBody>
      </p:sp>
    </p:spTree>
    <p:extLst>
      <p:ext uri="{BB962C8B-B14F-4D97-AF65-F5344CB8AC3E}">
        <p14:creationId xmlns:p14="http://schemas.microsoft.com/office/powerpoint/2010/main" val="3126018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kern="0" dirty="0">
                <a:solidFill>
                  <a:schemeClr val="bg1"/>
                </a:solidFill>
                <a:latin typeface="Adobe Devanagari" panose="02040503050201020203" pitchFamily="18" charset="0"/>
                <a:cs typeface="Adobe Devanagari" panose="02040503050201020203" pitchFamily="18" charset="0"/>
              </a:rPr>
              <a:t>“What sorts of outcomes or results is it fair to look for them?”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kern="0" dirty="0">
                <a:solidFill>
                  <a:schemeClr val="bg1"/>
                </a:solidFill>
                <a:latin typeface="Adobe Devanagari" panose="02040503050201020203" pitchFamily="18" charset="0"/>
                <a:cs typeface="Adobe Devanagari" panose="02040503050201020203" pitchFamily="18" charset="0"/>
              </a:rPr>
              <a:t>“What did they find (if anything) were barriers for their clients in moving to effective training that they were able to help them with?”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kern="0" dirty="0">
                <a:solidFill>
                  <a:schemeClr val="bg1"/>
                </a:solidFill>
                <a:latin typeface="Adobe Devanagari" panose="02040503050201020203" pitchFamily="18" charset="0"/>
                <a:cs typeface="Adobe Devanagari" panose="02040503050201020203" pitchFamily="18" charset="0"/>
              </a:rPr>
              <a:t>Funders will be taking a hard look at how the second chapter of this program unfolds.”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i="1" kern="0" dirty="0">
                <a:solidFill>
                  <a:schemeClr val="bg1"/>
                </a:solidFill>
                <a:latin typeface="Adobe Devanagari" panose="02040503050201020203" pitchFamily="18" charset="0"/>
                <a:cs typeface="Adobe Devanagari" panose="02040503050201020203" pitchFamily="18" charset="0"/>
                <a:sym typeface="Wingdings" panose="05000000000000000000" pitchFamily="2" charset="2"/>
              </a:rPr>
              <a:t>“</a:t>
            </a:r>
            <a:r>
              <a:rPr lang="en-US" altLang="en-US" sz="1200" i="1" kern="0" dirty="0">
                <a:solidFill>
                  <a:schemeClr val="bg1"/>
                </a:solidFill>
                <a:latin typeface="Adobe Devanagari" panose="02040503050201020203" pitchFamily="18" charset="0"/>
                <a:cs typeface="Adobe Devanagari" panose="02040503050201020203" pitchFamily="18" charset="0"/>
              </a:rPr>
              <a:t>I think it would be helpful for grantees to be able to articulate very clearly the systems that need to be navigated for an average low-income jobseeker, and how that changes/gets more complicated for immigrants.” </a:t>
            </a:r>
          </a:p>
          <a:p>
            <a:endParaRPr lang="en-US" altLang="en-US" dirty="0"/>
          </a:p>
        </p:txBody>
      </p:sp>
      <p:sp>
        <p:nvSpPr>
          <p:cNvPr id="1105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322CE169-E719-4F4F-BFB8-AAB505FC08D2}" type="slidenum">
              <a:rPr lang="en-US" altLang="en-US">
                <a:solidFill>
                  <a:prstClr val="black"/>
                </a:solidFill>
              </a:rPr>
              <a:pPr/>
              <a:t>4</a:t>
            </a:fld>
            <a:endParaRPr lang="en-US" altLang="en-US">
              <a:solidFill>
                <a:prstClr val="black"/>
              </a:solidFill>
            </a:endParaRPr>
          </a:p>
        </p:txBody>
      </p:sp>
    </p:spTree>
    <p:extLst>
      <p:ext uri="{BB962C8B-B14F-4D97-AF65-F5344CB8AC3E}">
        <p14:creationId xmlns:p14="http://schemas.microsoft.com/office/powerpoint/2010/main" val="59654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i="1" kern="0" dirty="0">
                <a:solidFill>
                  <a:prstClr val="white"/>
                </a:solidFill>
              </a:rPr>
              <a:t>“I think it is hard these days, especially for funders who don't do a lot of work with immigrants, to think about the needs of immigrants families apart from the insane context around deportations, visa renewals and ICE raids. While in some ways that might be a distraction from longer term/ongoing needs around ELL and workforce development, it seems like from a near term funding perspective figuring out a way to incorporate that piece into their framing could be helpful.” </a:t>
            </a:r>
          </a:p>
          <a:p>
            <a:endParaRPr lang="en-US" altLang="en-US" dirty="0"/>
          </a:p>
        </p:txBody>
      </p:sp>
      <p:sp>
        <p:nvSpPr>
          <p:cNvPr id="1105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322CE169-E719-4F4F-BFB8-AAB505FC08D2}" type="slidenum">
              <a:rPr lang="en-US" altLang="en-US">
                <a:solidFill>
                  <a:prstClr val="black"/>
                </a:solidFill>
              </a:rPr>
              <a:pPr/>
              <a:t>5</a:t>
            </a:fld>
            <a:endParaRPr lang="en-US" altLang="en-US">
              <a:solidFill>
                <a:prstClr val="black"/>
              </a:solidFill>
            </a:endParaRPr>
          </a:p>
        </p:txBody>
      </p:sp>
    </p:spTree>
    <p:extLst>
      <p:ext uri="{BB962C8B-B14F-4D97-AF65-F5344CB8AC3E}">
        <p14:creationId xmlns:p14="http://schemas.microsoft.com/office/powerpoint/2010/main" val="721624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05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322CE169-E719-4F4F-BFB8-AAB505FC08D2}" type="slidenum">
              <a:rPr lang="en-US" altLang="en-US">
                <a:solidFill>
                  <a:prstClr val="black"/>
                </a:solidFill>
              </a:rPr>
              <a:pPr/>
              <a:t>6</a:t>
            </a:fld>
            <a:endParaRPr lang="en-US" altLang="en-US">
              <a:solidFill>
                <a:prstClr val="black"/>
              </a:solidFill>
            </a:endParaRPr>
          </a:p>
        </p:txBody>
      </p:sp>
    </p:spTree>
    <p:extLst>
      <p:ext uri="{BB962C8B-B14F-4D97-AF65-F5344CB8AC3E}">
        <p14:creationId xmlns:p14="http://schemas.microsoft.com/office/powerpoint/2010/main" val="112629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 an intermediary which receives its’ primary funding from federal and state WIOA $ how would you use a relatively modest infusion of $ from private philanthropy change your local service delivery system? For</a:t>
            </a:r>
            <a:r>
              <a:rPr lang="en-US" sz="1200" kern="1200" baseline="0" dirty="0">
                <a:solidFill>
                  <a:schemeClr val="tx1"/>
                </a:solidFill>
                <a:effectLst/>
                <a:latin typeface="+mn-lt"/>
                <a:ea typeface="+mn-ea"/>
                <a:cs typeface="+mn-cs"/>
              </a:rPr>
              <a:t> example, funders can also help to build the capacity of immigrant serving organizations to partner with the workforce development system.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Did they find any particular nexus (</a:t>
            </a:r>
            <a:r>
              <a:rPr lang="en-US" sz="1200" kern="1200" dirty="0" err="1">
                <a:solidFill>
                  <a:schemeClr val="tx1"/>
                </a:solidFill>
                <a:effectLst/>
                <a:latin typeface="+mn-lt"/>
                <a:ea typeface="+mn-ea"/>
                <a:cs typeface="+mn-cs"/>
              </a:rPr>
              <a:t>ie</a:t>
            </a:r>
            <a:r>
              <a:rPr lang="en-US" sz="1200" kern="1200" dirty="0">
                <a:solidFill>
                  <a:schemeClr val="tx1"/>
                </a:solidFill>
                <a:effectLst/>
                <a:latin typeface="+mn-lt"/>
                <a:ea typeface="+mn-ea"/>
                <a:cs typeface="+mn-cs"/>
              </a:rPr>
              <a:t>, interaction between clients /adult schools/ community colleges /and employers) that stuck out to them as a crucial service needed, not currently well provided?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think Allies and CA Labor Agency could play an important role in incubating a VESL field-building entity that could begin to bring together all the different players (including the smaller volunteer/library/CBO programs), demonstrate outcomes, aggregate funding, disseminate best practices, etc.  I just see a lot of potential with smaller ESL programs, but they need some support with curriculum, basic evaluation, etc.  If we can’t pay for all the ESL that is needed, there are pretty significant volunteer efforts that could be harnessed and expanded to build a coherent system that complements the adult schools.   If private philanthropy isn’t investing at high levels in ESL, maybe this kind of ALLIES-type approach – closely connected to workforce – would be attractive to some of the larger funders…?</a:t>
            </a:r>
          </a:p>
          <a:p>
            <a:endParaRPr lang="en-US" altLang="en-US" dirty="0"/>
          </a:p>
        </p:txBody>
      </p:sp>
      <p:sp>
        <p:nvSpPr>
          <p:cNvPr id="1105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322CE169-E719-4F4F-BFB8-AAB505FC08D2}" type="slidenum">
              <a:rPr lang="en-US" altLang="en-US">
                <a:solidFill>
                  <a:prstClr val="black"/>
                </a:solidFill>
              </a:rPr>
              <a:pPr/>
              <a:t>7</a:t>
            </a:fld>
            <a:endParaRPr lang="en-US" altLang="en-US">
              <a:solidFill>
                <a:prstClr val="black"/>
              </a:solidFill>
            </a:endParaRPr>
          </a:p>
        </p:txBody>
      </p:sp>
    </p:spTree>
    <p:extLst>
      <p:ext uri="{BB962C8B-B14F-4D97-AF65-F5344CB8AC3E}">
        <p14:creationId xmlns:p14="http://schemas.microsoft.com/office/powerpoint/2010/main" val="2251091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What if anything do they see as issues in helping their clients work out issues with employers in the 6 </a:t>
            </a:r>
            <a:r>
              <a:rPr lang="en-US" sz="1200" kern="1200" dirty="0" err="1">
                <a:solidFill>
                  <a:schemeClr val="tx1"/>
                </a:solidFill>
                <a:effectLst/>
                <a:latin typeface="+mn-lt"/>
                <a:ea typeface="+mn-ea"/>
                <a:cs typeface="+mn-cs"/>
              </a:rPr>
              <a:t>mo</a:t>
            </a:r>
            <a:r>
              <a:rPr lang="en-US" sz="1200" kern="1200" dirty="0">
                <a:solidFill>
                  <a:schemeClr val="tx1"/>
                </a:solidFill>
                <a:effectLst/>
                <a:latin typeface="+mn-lt"/>
                <a:ea typeface="+mn-ea"/>
                <a:cs typeface="+mn-cs"/>
              </a:rPr>
              <a:t> post training?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what extent would you be able or willing to develop innovative or distinctive customized interventions to serve a defined service population (e.g. middle aged immigrant heads of household who have worked primarily in local factories but who are being displaced by technology change or shifts in market demand for locally-manufactured products)?</a:t>
            </a:r>
          </a:p>
          <a:p>
            <a:endParaRPr lang="en-US" alt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“It’s understood that you have mandated highly-formatted requirements for state and federal reporting on performance.  How prepared are you to conduct the monitoring and evaluation of program services which address the concerns of local foundations so they can determine how well the activities they might fund you for contribute to their goals (e.g. some foundations are particularly interested in nurturing entrepreneurship, others may be interested specifically in employment which allows parents time/opportunities to interact with their children around education)?”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“If you were provided funding in order to advocate for and/or initiate major changes in current service delivery system functioning what would your first, second, and third priorities be?  What is your thinking  about tradeoffs between cost-effectiveness and quality assurance?” “If the role you were involved in was to engage in advocacy what pressure points would you address to begin to leverage change?  How long would it take to accomplish significant 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t>
            </a:r>
            <a:r>
              <a:rPr lang="en-US" sz="1200" kern="1200" dirty="0">
                <a:solidFill>
                  <a:schemeClr val="tx1"/>
                </a:solidFill>
                <a:effectLst/>
                <a:latin typeface="+mn-lt"/>
                <a:ea typeface="+mn-ea"/>
                <a:cs typeface="+mn-cs"/>
              </a:rPr>
              <a:t>In my experience, our guidelines and practices are often foreign to large nonprofits that rely on public contracts and public or quasi-public agencies.  I would stress the importance of finding foundations that are open to funding these types of agencies. I know that our board asks a lot of hard questions about the value an intermediary can bring to the table. They recognize that there is a cost to working  through intermediaries, but they also understand that their expertise is worth the investment.  A private funder is also likely to ask how the work would be sustained after the grant period.  If the navigator model proves successful, is there a plan for scaling the approach or building it into future contracts?”</a:t>
            </a:r>
          </a:p>
          <a:p>
            <a:endParaRPr lang="en-US" altLang="en-US" dirty="0"/>
          </a:p>
        </p:txBody>
      </p:sp>
      <p:sp>
        <p:nvSpPr>
          <p:cNvPr id="110596"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322CE169-E719-4F4F-BFB8-AAB505FC08D2}" type="slidenum">
              <a:rPr lang="en-US" altLang="en-US">
                <a:solidFill>
                  <a:prstClr val="black"/>
                </a:solidFill>
              </a:rPr>
              <a:pPr/>
              <a:t>8</a:t>
            </a:fld>
            <a:endParaRPr lang="en-US" altLang="en-US">
              <a:solidFill>
                <a:prstClr val="black"/>
              </a:solidFill>
            </a:endParaRPr>
          </a:p>
        </p:txBody>
      </p:sp>
    </p:spTree>
    <p:extLst>
      <p:ext uri="{BB962C8B-B14F-4D97-AF65-F5344CB8AC3E}">
        <p14:creationId xmlns:p14="http://schemas.microsoft.com/office/powerpoint/2010/main" val="2564857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fld id="{D4FD8F0B-7C93-4964-8441-C25752BB4F13}" type="slidenum">
              <a:rPr lang="en-US" altLang="en-US">
                <a:solidFill>
                  <a:prstClr val="black"/>
                </a:solidFill>
              </a:rPr>
              <a:pPr/>
              <a:t>9</a:t>
            </a:fld>
            <a:endParaRPr lang="en-US" altLang="en-US">
              <a:solidFill>
                <a:prstClr val="black"/>
              </a:solidFill>
            </a:endParaRPr>
          </a:p>
        </p:txBody>
      </p:sp>
    </p:spTree>
    <p:extLst>
      <p:ext uri="{BB962C8B-B14F-4D97-AF65-F5344CB8AC3E}">
        <p14:creationId xmlns:p14="http://schemas.microsoft.com/office/powerpoint/2010/main" val="2972180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A610905-77B1-43BF-8F5E-5C5EAD8FB1DA}"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A45177F-1DC1-429D-9A76-1E77F9BF6888}" type="slidenum">
              <a:rPr lang="en-US" altLang="en-US"/>
              <a:pPr>
                <a:defRPr/>
              </a:pPr>
              <a:t>‹#›</a:t>
            </a:fld>
            <a:endParaRPr lang="en-US" altLang="en-US"/>
          </a:p>
        </p:txBody>
      </p:sp>
    </p:spTree>
    <p:extLst>
      <p:ext uri="{BB962C8B-B14F-4D97-AF65-F5344CB8AC3E}">
        <p14:creationId xmlns:p14="http://schemas.microsoft.com/office/powerpoint/2010/main" val="43388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4084ADC-7CCC-4820-8DD7-46A1721DED1E}"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CB35CD2-DD92-4439-A217-BB3946B1BCF8}" type="slidenum">
              <a:rPr lang="en-US" altLang="en-US"/>
              <a:pPr>
                <a:defRPr/>
              </a:pPr>
              <a:t>‹#›</a:t>
            </a:fld>
            <a:endParaRPr lang="en-US" altLang="en-US"/>
          </a:p>
        </p:txBody>
      </p:sp>
    </p:spTree>
    <p:extLst>
      <p:ext uri="{BB962C8B-B14F-4D97-AF65-F5344CB8AC3E}">
        <p14:creationId xmlns:p14="http://schemas.microsoft.com/office/powerpoint/2010/main" val="355607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6"/>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4" y="273846"/>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2C4811-0216-404A-B76B-DBDF43CBE8F9}"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677AFD0-E5C1-403E-A620-7D4DDC1C62E6}" type="slidenum">
              <a:rPr lang="en-US" altLang="en-US"/>
              <a:pPr>
                <a:defRPr/>
              </a:pPr>
              <a:t>‹#›</a:t>
            </a:fld>
            <a:endParaRPr lang="en-US" altLang="en-US"/>
          </a:p>
        </p:txBody>
      </p:sp>
    </p:spTree>
    <p:extLst>
      <p:ext uri="{BB962C8B-B14F-4D97-AF65-F5344CB8AC3E}">
        <p14:creationId xmlns:p14="http://schemas.microsoft.com/office/powerpoint/2010/main" val="1689546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425"/>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93EBB3F-915C-4B19-B0C1-7928D0475F8E}"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14EC53-DCE7-4144-AFCD-674B2DB64D3B}" type="slidenum">
              <a:rPr lang="en-US" altLang="en-US"/>
              <a:pPr>
                <a:defRPr/>
              </a:pPr>
              <a:t>‹#›</a:t>
            </a:fld>
            <a:endParaRPr lang="en-US" altLang="en-US"/>
          </a:p>
        </p:txBody>
      </p:sp>
    </p:spTree>
    <p:extLst>
      <p:ext uri="{BB962C8B-B14F-4D97-AF65-F5344CB8AC3E}">
        <p14:creationId xmlns:p14="http://schemas.microsoft.com/office/powerpoint/2010/main" val="305329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E106B68-EACB-477B-BC70-3AC0C2986594}"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FF6C48-DCC7-4D30-84EC-D89863FDD3DF}" type="slidenum">
              <a:rPr lang="en-US" altLang="en-US"/>
              <a:pPr>
                <a:defRPr/>
              </a:pPr>
              <a:t>‹#›</a:t>
            </a:fld>
            <a:endParaRPr lang="en-US" altLang="en-US"/>
          </a:p>
        </p:txBody>
      </p:sp>
    </p:spTree>
    <p:extLst>
      <p:ext uri="{BB962C8B-B14F-4D97-AF65-F5344CB8AC3E}">
        <p14:creationId xmlns:p14="http://schemas.microsoft.com/office/powerpoint/2010/main" val="773570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7"/>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892" indent="0">
              <a:buNone/>
              <a:defRPr sz="1500">
                <a:solidFill>
                  <a:schemeClr val="tx1">
                    <a:tint val="75000"/>
                  </a:schemeClr>
                </a:solidFill>
              </a:defRPr>
            </a:lvl2pPr>
            <a:lvl3pPr marL="685783" indent="0">
              <a:buNone/>
              <a:defRPr sz="1425">
                <a:solidFill>
                  <a:schemeClr val="tx1">
                    <a:tint val="75000"/>
                  </a:schemeClr>
                </a:solidFill>
              </a:defRPr>
            </a:lvl3pPr>
            <a:lvl4pPr marL="1028675"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8" indent="0">
              <a:buNone/>
              <a:defRPr sz="1200">
                <a:solidFill>
                  <a:schemeClr val="tx1">
                    <a:tint val="75000"/>
                  </a:schemeClr>
                </a:solidFill>
              </a:defRPr>
            </a:lvl7pPr>
            <a:lvl8pPr marL="2400240" indent="0">
              <a:buNone/>
              <a:defRPr sz="1200">
                <a:solidFill>
                  <a:schemeClr val="tx1">
                    <a:tint val="75000"/>
                  </a:schemeClr>
                </a:solidFill>
              </a:defRPr>
            </a:lvl8pPr>
            <a:lvl9pPr marL="2743132"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0DF1BAE-61A3-41DD-8ADD-FA85E49F791B}"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CF5175-A140-4866-A8A9-EDE3E21D3352}" type="slidenum">
              <a:rPr lang="en-US" altLang="en-US"/>
              <a:pPr>
                <a:defRPr/>
              </a:pPr>
              <a:t>‹#›</a:t>
            </a:fld>
            <a:endParaRPr lang="en-US" altLang="en-US"/>
          </a:p>
        </p:txBody>
      </p:sp>
    </p:spTree>
    <p:extLst>
      <p:ext uri="{BB962C8B-B14F-4D97-AF65-F5344CB8AC3E}">
        <p14:creationId xmlns:p14="http://schemas.microsoft.com/office/powerpoint/2010/main" val="12840627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9D076BB-D661-4212-B9B8-995478A7C77F}" type="datetimeFigureOut">
              <a:rPr lang="en-US" altLang="en-US"/>
              <a:pPr>
                <a:defRPr/>
              </a:pPr>
              <a:t>2/20/2021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C89644-C4F4-486E-A267-6AAB00C4B151}" type="slidenum">
              <a:rPr lang="en-US" altLang="en-US"/>
              <a:pPr>
                <a:defRPr/>
              </a:pPr>
              <a:t>‹#›</a:t>
            </a:fld>
            <a:endParaRPr lang="en-US" altLang="en-US"/>
          </a:p>
        </p:txBody>
      </p:sp>
    </p:spTree>
    <p:extLst>
      <p:ext uri="{BB962C8B-B14F-4D97-AF65-F5344CB8AC3E}">
        <p14:creationId xmlns:p14="http://schemas.microsoft.com/office/powerpoint/2010/main" val="558726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892" indent="0">
              <a:buNone/>
              <a:defRPr sz="1500" b="1"/>
            </a:lvl2pPr>
            <a:lvl3pPr marL="685783" indent="0">
              <a:buNone/>
              <a:defRPr sz="1425"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5" y="1260872"/>
            <a:ext cx="3887391" cy="617934"/>
          </a:xfrm>
        </p:spPr>
        <p:txBody>
          <a:bodyPr anchor="b"/>
          <a:lstStyle>
            <a:lvl1pPr marL="0" indent="0">
              <a:buNone/>
              <a:defRPr sz="1800" b="1"/>
            </a:lvl1pPr>
            <a:lvl2pPr marL="342892" indent="0">
              <a:buNone/>
              <a:defRPr sz="1500" b="1"/>
            </a:lvl2pPr>
            <a:lvl3pPr marL="685783" indent="0">
              <a:buNone/>
              <a:defRPr sz="1425"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5"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428C07B-AEA0-4626-BB56-A90CB99DD41C}" type="datetimeFigureOut">
              <a:rPr lang="en-US" altLang="en-US"/>
              <a:pPr>
                <a:defRPr/>
              </a:pPr>
              <a:t>2/20/2021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B9F8C05-5D83-4F6F-A73F-8B93F9192C4D}" type="slidenum">
              <a:rPr lang="en-US" altLang="en-US"/>
              <a:pPr>
                <a:defRPr/>
              </a:pPr>
              <a:t>‹#›</a:t>
            </a:fld>
            <a:endParaRPr lang="en-US" altLang="en-US"/>
          </a:p>
        </p:txBody>
      </p:sp>
    </p:spTree>
    <p:extLst>
      <p:ext uri="{BB962C8B-B14F-4D97-AF65-F5344CB8AC3E}">
        <p14:creationId xmlns:p14="http://schemas.microsoft.com/office/powerpoint/2010/main" val="364081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23148F3-BEB8-4A49-853A-4445C64E33B6}" type="datetimeFigureOut">
              <a:rPr lang="en-US" altLang="en-US"/>
              <a:pPr>
                <a:defRPr/>
              </a:pPr>
              <a:t>2/20/2021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843EAFE-1DCF-466C-BA95-8F71C52372F4}" type="slidenum">
              <a:rPr lang="en-US" altLang="en-US"/>
              <a:pPr>
                <a:defRPr/>
              </a:pPr>
              <a:t>‹#›</a:t>
            </a:fld>
            <a:endParaRPr lang="en-US" altLang="en-US"/>
          </a:p>
        </p:txBody>
      </p:sp>
    </p:spTree>
    <p:extLst>
      <p:ext uri="{BB962C8B-B14F-4D97-AF65-F5344CB8AC3E}">
        <p14:creationId xmlns:p14="http://schemas.microsoft.com/office/powerpoint/2010/main" val="2136599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9D5856-9964-4117-B664-F772594BCB96}" type="datetimeFigureOut">
              <a:rPr lang="en-US" altLang="en-US"/>
              <a:pPr>
                <a:defRPr/>
              </a:pPr>
              <a:t>2/20/2021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A4209AA-D2C7-4B93-81FC-D41D40AD8526}" type="slidenum">
              <a:rPr lang="en-US" altLang="en-US"/>
              <a:pPr>
                <a:defRPr/>
              </a:pPr>
              <a:t>‹#›</a:t>
            </a:fld>
            <a:endParaRPr lang="en-US" altLang="en-US"/>
          </a:p>
        </p:txBody>
      </p:sp>
    </p:spTree>
    <p:extLst>
      <p:ext uri="{BB962C8B-B14F-4D97-AF65-F5344CB8AC3E}">
        <p14:creationId xmlns:p14="http://schemas.microsoft.com/office/powerpoint/2010/main" val="969679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72"/>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42892" indent="0">
              <a:buNone/>
              <a:defRPr sz="1125"/>
            </a:lvl2pPr>
            <a:lvl3pPr marL="685783" indent="0">
              <a:buNone/>
              <a:defRPr sz="900"/>
            </a:lvl3pPr>
            <a:lvl4pPr marL="1028675" indent="0">
              <a:buNone/>
              <a:defRPr sz="825"/>
            </a:lvl4pPr>
            <a:lvl5pPr marL="1371566" indent="0">
              <a:buNone/>
              <a:defRPr sz="825"/>
            </a:lvl5pPr>
            <a:lvl6pPr marL="1714457" indent="0">
              <a:buNone/>
              <a:defRPr sz="825"/>
            </a:lvl6pPr>
            <a:lvl7pPr marL="2057348" indent="0">
              <a:buNone/>
              <a:defRPr sz="825"/>
            </a:lvl7pPr>
            <a:lvl8pPr marL="2400240" indent="0">
              <a:buNone/>
              <a:defRPr sz="825"/>
            </a:lvl8pPr>
            <a:lvl9pPr marL="2743132" indent="0">
              <a:buNone/>
              <a:defRPr sz="82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9FB632A-1F83-46AA-BDD2-1C8F019D36F6}" type="datetimeFigureOut">
              <a:rPr lang="en-US" altLang="en-US"/>
              <a:pPr>
                <a:defRPr/>
              </a:pPr>
              <a:t>2/20/2021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E6AF7B-1343-42F5-A764-8CF58F0C4ED3}" type="slidenum">
              <a:rPr lang="en-US" altLang="en-US"/>
              <a:pPr>
                <a:defRPr/>
              </a:pPr>
              <a:t>‹#›</a:t>
            </a:fld>
            <a:endParaRPr lang="en-US" altLang="en-US"/>
          </a:p>
        </p:txBody>
      </p:sp>
    </p:spTree>
    <p:extLst>
      <p:ext uri="{BB962C8B-B14F-4D97-AF65-F5344CB8AC3E}">
        <p14:creationId xmlns:p14="http://schemas.microsoft.com/office/powerpoint/2010/main" val="405435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4D6879-157A-4CFA-85C3-3185F53BE820}"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0805E2C-1CC1-42A3-AF51-1D3AE6099774}" type="slidenum">
              <a:rPr lang="en-US" altLang="en-US"/>
              <a:pPr>
                <a:defRPr/>
              </a:pPr>
              <a:t>‹#›</a:t>
            </a:fld>
            <a:endParaRPr lang="en-US" altLang="en-US"/>
          </a:p>
        </p:txBody>
      </p:sp>
    </p:spTree>
    <p:extLst>
      <p:ext uri="{BB962C8B-B14F-4D97-AF65-F5344CB8AC3E}">
        <p14:creationId xmlns:p14="http://schemas.microsoft.com/office/powerpoint/2010/main" val="1049458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72"/>
            <a:ext cx="4629150" cy="3655219"/>
          </a:xfrm>
        </p:spPr>
        <p:txBody>
          <a:bodyPr rtlCol="0">
            <a:normAutofit/>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endParaRPr lang="en-US" noProof="0"/>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42892" indent="0">
              <a:buNone/>
              <a:defRPr sz="1125"/>
            </a:lvl2pPr>
            <a:lvl3pPr marL="685783" indent="0">
              <a:buNone/>
              <a:defRPr sz="900"/>
            </a:lvl3pPr>
            <a:lvl4pPr marL="1028675" indent="0">
              <a:buNone/>
              <a:defRPr sz="825"/>
            </a:lvl4pPr>
            <a:lvl5pPr marL="1371566" indent="0">
              <a:buNone/>
              <a:defRPr sz="825"/>
            </a:lvl5pPr>
            <a:lvl6pPr marL="1714457" indent="0">
              <a:buNone/>
              <a:defRPr sz="825"/>
            </a:lvl6pPr>
            <a:lvl7pPr marL="2057348" indent="0">
              <a:buNone/>
              <a:defRPr sz="825"/>
            </a:lvl7pPr>
            <a:lvl8pPr marL="2400240" indent="0">
              <a:buNone/>
              <a:defRPr sz="825"/>
            </a:lvl8pPr>
            <a:lvl9pPr marL="2743132" indent="0">
              <a:buNone/>
              <a:defRPr sz="82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15E8059-B9D0-45EF-9C09-04177CB7B2C1}" type="datetimeFigureOut">
              <a:rPr lang="en-US" altLang="en-US"/>
              <a:pPr>
                <a:defRPr/>
              </a:pPr>
              <a:t>2/20/2021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8CC886-BADE-40D1-9AA6-C84CE58A560E}" type="slidenum">
              <a:rPr lang="en-US" altLang="en-US"/>
              <a:pPr>
                <a:defRPr/>
              </a:pPr>
              <a:t>‹#›</a:t>
            </a:fld>
            <a:endParaRPr lang="en-US" altLang="en-US"/>
          </a:p>
        </p:txBody>
      </p:sp>
    </p:spTree>
    <p:extLst>
      <p:ext uri="{BB962C8B-B14F-4D97-AF65-F5344CB8AC3E}">
        <p14:creationId xmlns:p14="http://schemas.microsoft.com/office/powerpoint/2010/main" val="9596933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0F3A13-C752-47DB-B007-3546B07A3259}"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FF6E93-8860-4534-9DF0-0F70B04CA1F3}" type="slidenum">
              <a:rPr lang="en-US" altLang="en-US"/>
              <a:pPr>
                <a:defRPr/>
              </a:pPr>
              <a:t>‹#›</a:t>
            </a:fld>
            <a:endParaRPr lang="en-US" altLang="en-US"/>
          </a:p>
        </p:txBody>
      </p:sp>
    </p:spTree>
    <p:extLst>
      <p:ext uri="{BB962C8B-B14F-4D97-AF65-F5344CB8AC3E}">
        <p14:creationId xmlns:p14="http://schemas.microsoft.com/office/powerpoint/2010/main" val="8039207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7"/>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5" y="273847"/>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D4D113D-0460-4F5F-851A-E147987D602C}"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655411-3D34-4A6A-9F61-D17B963DA4EC}" type="slidenum">
              <a:rPr lang="en-US" altLang="en-US"/>
              <a:pPr>
                <a:defRPr/>
              </a:pPr>
              <a:t>‹#›</a:t>
            </a:fld>
            <a:endParaRPr lang="en-US" altLang="en-US"/>
          </a:p>
        </p:txBody>
      </p:sp>
    </p:spTree>
    <p:extLst>
      <p:ext uri="{BB962C8B-B14F-4D97-AF65-F5344CB8AC3E}">
        <p14:creationId xmlns:p14="http://schemas.microsoft.com/office/powerpoint/2010/main" val="533901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6"/>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AA53B26-AF3C-48A5-BBE9-C5E03273D8FF}" type="datetimeFigureOut">
              <a:rPr lang="en-US" altLang="en-US"/>
              <a:pPr>
                <a:defRPr/>
              </a:pPr>
              <a:t>2/20/2021</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A89E88E-47BC-4B09-8459-F365F067B0CC}" type="slidenum">
              <a:rPr lang="en-US" altLang="en-US"/>
              <a:pPr>
                <a:defRPr/>
              </a:pPr>
              <a:t>‹#›</a:t>
            </a:fld>
            <a:endParaRPr lang="en-US" altLang="en-US"/>
          </a:p>
        </p:txBody>
      </p:sp>
    </p:spTree>
    <p:extLst>
      <p:ext uri="{BB962C8B-B14F-4D97-AF65-F5344CB8AC3E}">
        <p14:creationId xmlns:p14="http://schemas.microsoft.com/office/powerpoint/2010/main" val="287856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C02C6FB-C62B-492F-A52B-38ACD71511B2}" type="datetimeFigureOut">
              <a:rPr lang="en-US" altLang="en-US"/>
              <a:pPr>
                <a:defRPr/>
              </a:pPr>
              <a:t>2/20/2021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CCABB12-987F-4FAD-9525-5472C1EEBF9E}" type="slidenum">
              <a:rPr lang="en-US" altLang="en-US"/>
              <a:pPr>
                <a:defRPr/>
              </a:pPr>
              <a:t>‹#›</a:t>
            </a:fld>
            <a:endParaRPr lang="en-US" altLang="en-US"/>
          </a:p>
        </p:txBody>
      </p:sp>
    </p:spTree>
    <p:extLst>
      <p:ext uri="{BB962C8B-B14F-4D97-AF65-F5344CB8AC3E}">
        <p14:creationId xmlns:p14="http://schemas.microsoft.com/office/powerpoint/2010/main" val="407966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4"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4"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FA0AE02-BB1A-4513-8890-6FBFF45CE681}" type="datetimeFigureOut">
              <a:rPr lang="en-US" altLang="en-US"/>
              <a:pPr>
                <a:defRPr/>
              </a:pPr>
              <a:t>2/20/2021</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5B6E7D88-D0CB-484B-9AAB-CDC3A4296E16}" type="slidenum">
              <a:rPr lang="en-US" altLang="en-US"/>
              <a:pPr>
                <a:defRPr/>
              </a:pPr>
              <a:t>‹#›</a:t>
            </a:fld>
            <a:endParaRPr lang="en-US" altLang="en-US"/>
          </a:p>
        </p:txBody>
      </p:sp>
    </p:spTree>
    <p:extLst>
      <p:ext uri="{BB962C8B-B14F-4D97-AF65-F5344CB8AC3E}">
        <p14:creationId xmlns:p14="http://schemas.microsoft.com/office/powerpoint/2010/main" val="244176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A449D46-38C3-4468-814A-F5FB8F54C69C}" type="datetimeFigureOut">
              <a:rPr lang="en-US" altLang="en-US"/>
              <a:pPr>
                <a:defRPr/>
              </a:pPr>
              <a:t>2/20/2021</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66055CD-6A23-4C33-83D8-1556508DF659}" type="slidenum">
              <a:rPr lang="en-US" altLang="en-US"/>
              <a:pPr>
                <a:defRPr/>
              </a:pPr>
              <a:t>‹#›</a:t>
            </a:fld>
            <a:endParaRPr lang="en-US" altLang="en-US"/>
          </a:p>
        </p:txBody>
      </p:sp>
    </p:spTree>
    <p:extLst>
      <p:ext uri="{BB962C8B-B14F-4D97-AF65-F5344CB8AC3E}">
        <p14:creationId xmlns:p14="http://schemas.microsoft.com/office/powerpoint/2010/main" val="330778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A354F7-4B0A-48FA-9B34-FE0E246115C2}" type="datetimeFigureOut">
              <a:rPr lang="en-US" altLang="en-US"/>
              <a:pPr>
                <a:defRPr/>
              </a:pPr>
              <a:t>2/20/2021</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3FC30FE8-5F6D-4698-9FF3-515F573A319A}" type="slidenum">
              <a:rPr lang="en-US" altLang="en-US"/>
              <a:pPr>
                <a:defRPr/>
              </a:pPr>
              <a:t>‹#›</a:t>
            </a:fld>
            <a:endParaRPr lang="en-US" altLang="en-US"/>
          </a:p>
        </p:txBody>
      </p:sp>
    </p:spTree>
    <p:extLst>
      <p:ext uri="{BB962C8B-B14F-4D97-AF65-F5344CB8AC3E}">
        <p14:creationId xmlns:p14="http://schemas.microsoft.com/office/powerpoint/2010/main" val="4082611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4F68FC7-63FA-4A3A-8C3E-716A541A7393}" type="datetimeFigureOut">
              <a:rPr lang="en-US" altLang="en-US"/>
              <a:pPr>
                <a:defRPr/>
              </a:pPr>
              <a:t>2/20/2021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F3C9A6-E4AD-4A73-B1BC-7819C912E509}" type="slidenum">
              <a:rPr lang="en-US" altLang="en-US"/>
              <a:pPr>
                <a:defRPr/>
              </a:pPr>
              <a:t>‹#›</a:t>
            </a:fld>
            <a:endParaRPr lang="en-US" altLang="en-US"/>
          </a:p>
        </p:txBody>
      </p:sp>
    </p:spTree>
    <p:extLst>
      <p:ext uri="{BB962C8B-B14F-4D97-AF65-F5344CB8AC3E}">
        <p14:creationId xmlns:p14="http://schemas.microsoft.com/office/powerpoint/2010/main" val="374610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71"/>
            <a:ext cx="4629150" cy="3655219"/>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1543052"/>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06BA4C-5506-4081-99F9-49044174E032}" type="datetimeFigureOut">
              <a:rPr lang="en-US" altLang="en-US"/>
              <a:pPr>
                <a:defRPr/>
              </a:pPr>
              <a:t>2/20/2021</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A874504-1212-409B-8F7C-E1E78DD88B43}" type="slidenum">
              <a:rPr lang="en-US" altLang="en-US"/>
              <a:pPr>
                <a:defRPr/>
              </a:pPr>
              <a:t>‹#›</a:t>
            </a:fld>
            <a:endParaRPr lang="en-US" altLang="en-US"/>
          </a:p>
        </p:txBody>
      </p:sp>
    </p:spTree>
    <p:extLst>
      <p:ext uri="{BB962C8B-B14F-4D97-AF65-F5344CB8AC3E}">
        <p14:creationId xmlns:p14="http://schemas.microsoft.com/office/powerpoint/2010/main" val="3284353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274640"/>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370013"/>
            <a:ext cx="78867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4767265"/>
            <a:ext cx="2057400" cy="274637"/>
          </a:xfrm>
          <a:prstGeom prst="rect">
            <a:avLst/>
          </a:prstGeom>
        </p:spPr>
        <p:txBody>
          <a:bodyPr vert="horz" wrap="square" lIns="68580" tIns="34290" rIns="68580" bIns="34290" numCol="1" anchor="ctr" anchorCtr="0" compatLnSpc="1">
            <a:prstTxWarp prst="textNoShape">
              <a:avLst/>
            </a:prstTxWarp>
          </a:bodyPr>
          <a:lstStyle>
            <a:lvl1pPr eaLnBrk="1" hangingPunct="1">
              <a:defRPr sz="900">
                <a:solidFill>
                  <a:srgbClr val="898989"/>
                </a:solidFill>
                <a:cs typeface="Arial" panose="020B0604020202020204" pitchFamily="34" charset="0"/>
              </a:defRPr>
            </a:lvl1pPr>
          </a:lstStyle>
          <a:p>
            <a:pPr fontAlgn="base">
              <a:spcBef>
                <a:spcPct val="0"/>
              </a:spcBef>
              <a:spcAft>
                <a:spcPct val="0"/>
              </a:spcAft>
              <a:defRPr/>
            </a:pPr>
            <a:fld id="{71587978-C5E3-42AB-B551-B2FE36B67C2E}" type="datetimeFigureOut">
              <a:rPr lang="en-US" altLang="en-US">
                <a:ea typeface="MS PGothic" pitchFamily="34" charset="-128"/>
              </a:rPr>
              <a:pPr fontAlgn="base">
                <a:spcBef>
                  <a:spcPct val="0"/>
                </a:spcBef>
                <a:spcAft>
                  <a:spcPct val="0"/>
                </a:spcAft>
                <a:defRPr/>
              </a:pPr>
              <a:t>2/20/2021</a:t>
            </a:fld>
            <a:endParaRPr lang="en-US" altLang="en-US">
              <a:ea typeface="MS PGothic" pitchFamily="34" charset="-128"/>
            </a:endParaRPr>
          </a:p>
        </p:txBody>
      </p:sp>
      <p:sp>
        <p:nvSpPr>
          <p:cNvPr id="5" name="Footer Placeholder 4"/>
          <p:cNvSpPr>
            <a:spLocks noGrp="1"/>
          </p:cNvSpPr>
          <p:nvPr>
            <p:ph type="ftr" sz="quarter" idx="3"/>
          </p:nvPr>
        </p:nvSpPr>
        <p:spPr>
          <a:xfrm>
            <a:off x="3028950" y="4767265"/>
            <a:ext cx="3086100" cy="274637"/>
          </a:xfrm>
          <a:prstGeom prst="rect">
            <a:avLst/>
          </a:prstGeom>
        </p:spPr>
        <p:txBody>
          <a:bodyPr vert="horz" lIns="68580" tIns="34290" rIns="68580" bIns="3429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5"/>
            <a:ext cx="2057400" cy="274637"/>
          </a:xfrm>
          <a:prstGeom prst="rect">
            <a:avLst/>
          </a:prstGeom>
        </p:spPr>
        <p:txBody>
          <a:bodyPr vert="horz" wrap="square" lIns="68580" tIns="34290" rIns="68580" bIns="34290" numCol="1" anchor="ctr" anchorCtr="0" compatLnSpc="1">
            <a:prstTxWarp prst="textNoShape">
              <a:avLst/>
            </a:prstTxWarp>
          </a:bodyPr>
          <a:lstStyle>
            <a:lvl1pPr algn="r" eaLnBrk="1" hangingPunct="1">
              <a:defRPr sz="900" smtClean="0">
                <a:solidFill>
                  <a:srgbClr val="898989"/>
                </a:solidFill>
                <a:cs typeface="Arial" pitchFamily="34" charset="0"/>
              </a:defRPr>
            </a:lvl1pPr>
          </a:lstStyle>
          <a:p>
            <a:pPr fontAlgn="base">
              <a:spcBef>
                <a:spcPct val="0"/>
              </a:spcBef>
              <a:spcAft>
                <a:spcPct val="0"/>
              </a:spcAft>
              <a:defRPr/>
            </a:pPr>
            <a:fld id="{1558650D-C265-4BE4-8FC8-5D4970225FEC}" type="slidenum">
              <a:rPr lang="en-US" altLang="en-US">
                <a:ea typeface="MS PGothic" pitchFamily="34" charset="-128"/>
              </a:rPr>
              <a:pPr fontAlgn="base">
                <a:spcBef>
                  <a:spcPct val="0"/>
                </a:spcBef>
                <a:spcAft>
                  <a:spcPct val="0"/>
                </a:spcAft>
                <a:defRPr/>
              </a:pPr>
              <a:t>‹#›</a:t>
            </a:fld>
            <a:endParaRPr lang="en-US" altLang="en-US">
              <a:ea typeface="MS PGothic" pitchFamily="34" charset="-128"/>
            </a:endParaRPr>
          </a:p>
        </p:txBody>
      </p:sp>
    </p:spTree>
    <p:extLst>
      <p:ext uri="{BB962C8B-B14F-4D97-AF65-F5344CB8AC3E}">
        <p14:creationId xmlns:p14="http://schemas.microsoft.com/office/powerpoint/2010/main" val="1197168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S PGothic" panose="020B0600070205080204" pitchFamily="34" charset="-128"/>
          <a:cs typeface="ＭＳ Ｐゴシック" charset="0"/>
        </a:defRPr>
      </a:lvl1pPr>
      <a:lvl2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ＭＳ Ｐゴシック" charset="0"/>
        </a:defRPr>
      </a:lvl2pPr>
      <a:lvl3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ＭＳ Ｐゴシック" charset="0"/>
        </a:defRPr>
      </a:lvl3pPr>
      <a:lvl4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ＭＳ Ｐゴシック" charset="0"/>
        </a:defRPr>
      </a:lvl4pPr>
      <a:lvl5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ＭＳ Ｐゴシック" charset="0"/>
        </a:defRPr>
      </a:lvl5pPr>
      <a:lvl6pPr marL="342900" algn="l" rtl="0" fontAlgn="base">
        <a:lnSpc>
          <a:spcPct val="90000"/>
        </a:lnSpc>
        <a:spcBef>
          <a:spcPct val="0"/>
        </a:spcBef>
        <a:spcAft>
          <a:spcPct val="0"/>
        </a:spcAft>
        <a:defRPr sz="3300">
          <a:solidFill>
            <a:schemeClr val="tx1"/>
          </a:solidFill>
          <a:latin typeface="Calibri Light" charset="0"/>
        </a:defRPr>
      </a:lvl6pPr>
      <a:lvl7pPr marL="685800" algn="l" rtl="0" fontAlgn="base">
        <a:lnSpc>
          <a:spcPct val="90000"/>
        </a:lnSpc>
        <a:spcBef>
          <a:spcPct val="0"/>
        </a:spcBef>
        <a:spcAft>
          <a:spcPct val="0"/>
        </a:spcAft>
        <a:defRPr sz="3300">
          <a:solidFill>
            <a:schemeClr val="tx1"/>
          </a:solidFill>
          <a:latin typeface="Calibri Light" charset="0"/>
        </a:defRPr>
      </a:lvl7pPr>
      <a:lvl8pPr marL="1028700" algn="l" rtl="0" fontAlgn="base">
        <a:lnSpc>
          <a:spcPct val="90000"/>
        </a:lnSpc>
        <a:spcBef>
          <a:spcPct val="0"/>
        </a:spcBef>
        <a:spcAft>
          <a:spcPct val="0"/>
        </a:spcAft>
        <a:defRPr sz="3300">
          <a:solidFill>
            <a:schemeClr val="tx1"/>
          </a:solidFill>
          <a:latin typeface="Calibri Light" charset="0"/>
        </a:defRPr>
      </a:lvl8pPr>
      <a:lvl9pPr marL="1371600" algn="l" rtl="0" fontAlgn="base">
        <a:lnSpc>
          <a:spcPct val="90000"/>
        </a:lnSpc>
        <a:spcBef>
          <a:spcPct val="0"/>
        </a:spcBef>
        <a:spcAft>
          <a:spcPct val="0"/>
        </a:spcAft>
        <a:defRPr sz="3300">
          <a:solidFill>
            <a:schemeClr val="tx1"/>
          </a:solidFill>
          <a:latin typeface="Calibri Light" charset="0"/>
        </a:defRPr>
      </a:lvl9pPr>
    </p:titleStyle>
    <p:bodyStyle>
      <a:lvl1pPr marL="171450" indent="-171450" algn="l"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S PGothic" panose="020B0600070205080204" pitchFamily="34" charset="-128"/>
          <a:cs typeface="ＭＳ Ｐゴシック" charset="0"/>
        </a:defRPr>
      </a:lvl1pPr>
      <a:lvl2pPr marL="5143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S PGothic" panose="020B0600070205080204" pitchFamily="34" charset="-128"/>
          <a:cs typeface="+mn-cs"/>
        </a:defRPr>
      </a:lvl2pPr>
      <a:lvl3pPr marL="857250" indent="-171450" algn="l"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S PGothic" panose="020B0600070205080204" pitchFamily="34" charset="-128"/>
          <a:cs typeface="+mn-cs"/>
        </a:defRPr>
      </a:lvl3pPr>
      <a:lvl4pPr marL="12001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S PGothic" panose="020B0600070205080204" pitchFamily="34" charset="-128"/>
          <a:cs typeface="+mn-cs"/>
        </a:defRPr>
      </a:lvl4pPr>
      <a:lvl5pPr marL="1543050" indent="-171450"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S PGothic" panose="020B0600070205080204" pitchFamily="34" charset="-128"/>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274640"/>
            <a:ext cx="78867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28650" y="1370013"/>
            <a:ext cx="7886700" cy="326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8" tIns="45719" rIns="91438" bIns="4571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4767265"/>
            <a:ext cx="2057400" cy="274637"/>
          </a:xfrm>
          <a:prstGeom prst="rect">
            <a:avLst/>
          </a:prstGeom>
        </p:spPr>
        <p:txBody>
          <a:bodyPr vert="horz" wrap="square" lIns="91438" tIns="45719" rIns="91438" bIns="45719" numCol="1" anchor="ctr" anchorCtr="0" compatLnSpc="1">
            <a:prstTxWarp prst="textNoShape">
              <a:avLst/>
            </a:prstTxWarp>
          </a:bodyPr>
          <a:lstStyle>
            <a:lvl1pPr eaLnBrk="1" hangingPunct="1">
              <a:defRPr sz="900">
                <a:solidFill>
                  <a:srgbClr val="898989"/>
                </a:solidFill>
              </a:defRPr>
            </a:lvl1pPr>
          </a:lstStyle>
          <a:p>
            <a:pPr fontAlgn="base">
              <a:spcBef>
                <a:spcPct val="0"/>
              </a:spcBef>
              <a:spcAft>
                <a:spcPct val="0"/>
              </a:spcAft>
              <a:defRPr/>
            </a:pPr>
            <a:fld id="{C9837468-4636-46B8-9944-10BE45AF4668}" type="datetimeFigureOut">
              <a:rPr lang="en-US" altLang="en-US">
                <a:ea typeface="MS PGothic" pitchFamily="34" charset="-128"/>
              </a:rPr>
              <a:pPr fontAlgn="base">
                <a:spcBef>
                  <a:spcPct val="0"/>
                </a:spcBef>
                <a:spcAft>
                  <a:spcPct val="0"/>
                </a:spcAft>
                <a:defRPr/>
              </a:pPr>
              <a:t>2/20/2021</a:t>
            </a:fld>
            <a:endParaRPr lang="en-US" altLang="en-US">
              <a:ea typeface="MS PGothic" pitchFamily="34" charset="-128"/>
            </a:endParaRPr>
          </a:p>
        </p:txBody>
      </p:sp>
      <p:sp>
        <p:nvSpPr>
          <p:cNvPr id="5" name="Footer Placeholder 4"/>
          <p:cNvSpPr>
            <a:spLocks noGrp="1"/>
          </p:cNvSpPr>
          <p:nvPr>
            <p:ph type="ftr" sz="quarter" idx="3"/>
          </p:nvPr>
        </p:nvSpPr>
        <p:spPr>
          <a:xfrm>
            <a:off x="3028950" y="4767265"/>
            <a:ext cx="3086100" cy="274637"/>
          </a:xfrm>
          <a:prstGeom prst="rect">
            <a:avLst/>
          </a:prstGeom>
        </p:spPr>
        <p:txBody>
          <a:bodyPr vert="horz" wrap="square" lIns="91438" tIns="45719" rIns="91438" bIns="45719" numCol="1" anchor="ctr" anchorCtr="0" compatLnSpc="1">
            <a:prstTxWarp prst="textNoShape">
              <a:avLst/>
            </a:prstTxWarp>
          </a:bodyPr>
          <a:lstStyle>
            <a:lvl1pPr algn="ctr" eaLnBrk="1" hangingPunct="1">
              <a:defRPr sz="900">
                <a:solidFill>
                  <a:srgbClr val="898989"/>
                </a:solidFill>
                <a:latin typeface="Calibri" charset="0"/>
                <a:ea typeface="ＭＳ Ｐゴシック" charset="0"/>
                <a:cs typeface="ＭＳ Ｐゴシック" charset="0"/>
              </a:defRPr>
            </a:lvl1pPr>
          </a:lstStyle>
          <a:p>
            <a:pPr fontAlgn="base">
              <a:spcBef>
                <a:spcPct val="0"/>
              </a:spcBef>
              <a:spcAft>
                <a:spcPct val="0"/>
              </a:spcAft>
              <a:defRPr/>
            </a:pPr>
            <a:endParaRPr lang="en-US"/>
          </a:p>
        </p:txBody>
      </p:sp>
      <p:sp>
        <p:nvSpPr>
          <p:cNvPr id="6" name="Slide Number Placeholder 5"/>
          <p:cNvSpPr>
            <a:spLocks noGrp="1"/>
          </p:cNvSpPr>
          <p:nvPr>
            <p:ph type="sldNum" sz="quarter" idx="4"/>
          </p:nvPr>
        </p:nvSpPr>
        <p:spPr>
          <a:xfrm>
            <a:off x="6457950" y="4767265"/>
            <a:ext cx="2057400" cy="274637"/>
          </a:xfrm>
          <a:prstGeom prst="rect">
            <a:avLst/>
          </a:prstGeom>
        </p:spPr>
        <p:txBody>
          <a:bodyPr vert="horz" wrap="square" lIns="91438" tIns="45719" rIns="91438" bIns="45719" numCol="1" anchor="ctr" anchorCtr="0" compatLnSpc="1">
            <a:prstTxWarp prst="textNoShape">
              <a:avLst/>
            </a:prstTxWarp>
          </a:bodyPr>
          <a:lstStyle>
            <a:lvl1pPr algn="r" eaLnBrk="1" hangingPunct="1">
              <a:defRPr sz="900" smtClean="0">
                <a:solidFill>
                  <a:srgbClr val="898989"/>
                </a:solidFill>
              </a:defRPr>
            </a:lvl1pPr>
          </a:lstStyle>
          <a:p>
            <a:pPr fontAlgn="base">
              <a:spcBef>
                <a:spcPct val="0"/>
              </a:spcBef>
              <a:spcAft>
                <a:spcPct val="0"/>
              </a:spcAft>
              <a:defRPr/>
            </a:pPr>
            <a:fld id="{F17A080B-C959-4AA9-A564-DA0E9C7F7186}" type="slidenum">
              <a:rPr lang="en-US" altLang="en-US">
                <a:ea typeface="MS PGothic" pitchFamily="34" charset="-128"/>
              </a:rPr>
              <a:pPr fontAlgn="base">
                <a:spcBef>
                  <a:spcPct val="0"/>
                </a:spcBef>
                <a:spcAft>
                  <a:spcPct val="0"/>
                </a:spcAft>
                <a:defRPr/>
              </a:pPr>
              <a:t>‹#›</a:t>
            </a:fld>
            <a:endParaRPr lang="en-US" altLang="en-US">
              <a:ea typeface="MS PGothic" pitchFamily="34" charset="-128"/>
            </a:endParaRPr>
          </a:p>
        </p:txBody>
      </p:sp>
    </p:spTree>
    <p:extLst>
      <p:ext uri="{BB962C8B-B14F-4D97-AF65-F5344CB8AC3E}">
        <p14:creationId xmlns:p14="http://schemas.microsoft.com/office/powerpoint/2010/main" val="639886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ct val="90000"/>
        </a:lnSpc>
        <a:spcBef>
          <a:spcPct val="0"/>
        </a:spcBef>
        <a:spcAft>
          <a:spcPct val="0"/>
        </a:spcAft>
        <a:defRPr sz="3300" kern="1200">
          <a:solidFill>
            <a:schemeClr val="tx1"/>
          </a:solidFill>
          <a:latin typeface="+mj-lt"/>
          <a:ea typeface="MS PGothic" panose="020B0600070205080204" pitchFamily="34" charset="-128"/>
          <a:cs typeface="MS PGothic" charset="0"/>
        </a:defRPr>
      </a:lvl1pPr>
      <a:lvl2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MS PGothic" charset="0"/>
        </a:defRPr>
      </a:lvl2pPr>
      <a:lvl3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MS PGothic" charset="0"/>
        </a:defRPr>
      </a:lvl3pPr>
      <a:lvl4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MS PGothic" charset="0"/>
        </a:defRPr>
      </a:lvl4pPr>
      <a:lvl5pPr algn="l" rtl="0" eaLnBrk="0" fontAlgn="base" hangingPunct="0">
        <a:lnSpc>
          <a:spcPct val="90000"/>
        </a:lnSpc>
        <a:spcBef>
          <a:spcPct val="0"/>
        </a:spcBef>
        <a:spcAft>
          <a:spcPct val="0"/>
        </a:spcAft>
        <a:defRPr sz="3300">
          <a:solidFill>
            <a:schemeClr val="tx1"/>
          </a:solidFill>
          <a:latin typeface="Calibri Light" charset="0"/>
          <a:ea typeface="MS PGothic" panose="020B0600070205080204" pitchFamily="34" charset="-128"/>
          <a:cs typeface="MS PGothic" charset="0"/>
        </a:defRPr>
      </a:lvl5pPr>
      <a:lvl6pPr marL="342892" algn="l" rtl="0" fontAlgn="base">
        <a:lnSpc>
          <a:spcPct val="90000"/>
        </a:lnSpc>
        <a:spcBef>
          <a:spcPct val="0"/>
        </a:spcBef>
        <a:spcAft>
          <a:spcPct val="0"/>
        </a:spcAft>
        <a:defRPr sz="3300">
          <a:solidFill>
            <a:schemeClr val="tx1"/>
          </a:solidFill>
          <a:latin typeface="Calibri Light" charset="0"/>
        </a:defRPr>
      </a:lvl6pPr>
      <a:lvl7pPr marL="685783" algn="l" rtl="0" fontAlgn="base">
        <a:lnSpc>
          <a:spcPct val="90000"/>
        </a:lnSpc>
        <a:spcBef>
          <a:spcPct val="0"/>
        </a:spcBef>
        <a:spcAft>
          <a:spcPct val="0"/>
        </a:spcAft>
        <a:defRPr sz="3300">
          <a:solidFill>
            <a:schemeClr val="tx1"/>
          </a:solidFill>
          <a:latin typeface="Calibri Light" charset="0"/>
        </a:defRPr>
      </a:lvl7pPr>
      <a:lvl8pPr marL="1028675" algn="l" rtl="0" fontAlgn="base">
        <a:lnSpc>
          <a:spcPct val="90000"/>
        </a:lnSpc>
        <a:spcBef>
          <a:spcPct val="0"/>
        </a:spcBef>
        <a:spcAft>
          <a:spcPct val="0"/>
        </a:spcAft>
        <a:defRPr sz="3300">
          <a:solidFill>
            <a:schemeClr val="tx1"/>
          </a:solidFill>
          <a:latin typeface="Calibri Light" charset="0"/>
        </a:defRPr>
      </a:lvl8pPr>
      <a:lvl9pPr marL="1371566" algn="l" rtl="0" fontAlgn="base">
        <a:lnSpc>
          <a:spcPct val="90000"/>
        </a:lnSpc>
        <a:spcBef>
          <a:spcPct val="0"/>
        </a:spcBef>
        <a:spcAft>
          <a:spcPct val="0"/>
        </a:spcAft>
        <a:defRPr sz="3300">
          <a:solidFill>
            <a:schemeClr val="tx1"/>
          </a:solidFill>
          <a:latin typeface="Calibri Light" charset="0"/>
        </a:defRPr>
      </a:lvl9pPr>
    </p:titleStyle>
    <p:bodyStyle>
      <a:lvl1pPr marL="169863" indent="-169863" algn="l"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S PGothic" panose="020B0600070205080204" pitchFamily="34" charset="-128"/>
          <a:cs typeface="MS PGothic" charset="0"/>
        </a:defRPr>
      </a:lvl1pPr>
      <a:lvl2pPr marL="512763" indent="-169863"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S PGothic" panose="020B0600070205080204" pitchFamily="34" charset="-128"/>
          <a:cs typeface="MS PGothic" charset="0"/>
        </a:defRPr>
      </a:lvl2pPr>
      <a:lvl3pPr marL="855663" indent="-169863" algn="l"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S PGothic" panose="020B0600070205080204" pitchFamily="34" charset="-128"/>
          <a:cs typeface="MS PGothic" charset="0"/>
        </a:defRPr>
      </a:lvl3pPr>
      <a:lvl4pPr marL="1198563" indent="-169863"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S PGothic" panose="020B0600070205080204" pitchFamily="34" charset="-128"/>
          <a:cs typeface="MS PGothic" charset="0"/>
        </a:defRPr>
      </a:lvl4pPr>
      <a:lvl5pPr marL="1541463" indent="-169863" algn="l" rtl="0" eaLnBrk="0" fontAlgn="base" hangingPunct="0">
        <a:lnSpc>
          <a:spcPct val="90000"/>
        </a:lnSpc>
        <a:spcBef>
          <a:spcPts val="375"/>
        </a:spcBef>
        <a:spcAft>
          <a:spcPct val="0"/>
        </a:spcAft>
        <a:buFont typeface="Arial" pitchFamily="34" charset="0"/>
        <a:buChar char="•"/>
        <a:defRPr kern="1200">
          <a:solidFill>
            <a:schemeClr val="tx1"/>
          </a:solidFill>
          <a:latin typeface="+mn-lt"/>
          <a:ea typeface="MS PGothic" panose="020B0600070205080204" pitchFamily="34" charset="-128"/>
          <a:cs typeface="MS PGothic" charset="0"/>
        </a:defRPr>
      </a:lvl5pPr>
      <a:lvl6pPr marL="1885903" indent="-171446" algn="l" defTabSz="685783" rtl="0" eaLnBrk="1" latinLnBrk="0" hangingPunct="1">
        <a:lnSpc>
          <a:spcPct val="90000"/>
        </a:lnSpc>
        <a:spcBef>
          <a:spcPts val="375"/>
        </a:spcBef>
        <a:buFont typeface="Arial"/>
        <a:buChar char="•"/>
        <a:defRPr sz="1425"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425"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425"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425" kern="1200">
          <a:solidFill>
            <a:schemeClr val="tx1"/>
          </a:solidFill>
          <a:latin typeface="+mn-lt"/>
          <a:ea typeface="+mn-ea"/>
          <a:cs typeface="+mn-cs"/>
        </a:defRPr>
      </a:lvl9pPr>
    </p:bodyStyle>
    <p:otherStyle>
      <a:defPPr>
        <a:defRPr lang="en-US"/>
      </a:defPPr>
      <a:lvl1pPr marL="0" algn="l" defTabSz="685783" rtl="0" eaLnBrk="1" latinLnBrk="0" hangingPunct="1">
        <a:defRPr sz="1425" kern="1200">
          <a:solidFill>
            <a:schemeClr val="tx1"/>
          </a:solidFill>
          <a:latin typeface="+mn-lt"/>
          <a:ea typeface="+mn-ea"/>
          <a:cs typeface="+mn-cs"/>
        </a:defRPr>
      </a:lvl1pPr>
      <a:lvl2pPr marL="342892" algn="l" defTabSz="685783" rtl="0" eaLnBrk="1" latinLnBrk="0" hangingPunct="1">
        <a:defRPr sz="1425" kern="1200">
          <a:solidFill>
            <a:schemeClr val="tx1"/>
          </a:solidFill>
          <a:latin typeface="+mn-lt"/>
          <a:ea typeface="+mn-ea"/>
          <a:cs typeface="+mn-cs"/>
        </a:defRPr>
      </a:lvl2pPr>
      <a:lvl3pPr marL="685783" algn="l" defTabSz="685783" rtl="0" eaLnBrk="1" latinLnBrk="0" hangingPunct="1">
        <a:defRPr sz="1425" kern="1200">
          <a:solidFill>
            <a:schemeClr val="tx1"/>
          </a:solidFill>
          <a:latin typeface="+mn-lt"/>
          <a:ea typeface="+mn-ea"/>
          <a:cs typeface="+mn-cs"/>
        </a:defRPr>
      </a:lvl3pPr>
      <a:lvl4pPr marL="1028675" algn="l" defTabSz="685783" rtl="0" eaLnBrk="1" latinLnBrk="0" hangingPunct="1">
        <a:defRPr sz="1425" kern="1200">
          <a:solidFill>
            <a:schemeClr val="tx1"/>
          </a:solidFill>
          <a:latin typeface="+mn-lt"/>
          <a:ea typeface="+mn-ea"/>
          <a:cs typeface="+mn-cs"/>
        </a:defRPr>
      </a:lvl4pPr>
      <a:lvl5pPr marL="1371566" algn="l" defTabSz="685783" rtl="0" eaLnBrk="1" latinLnBrk="0" hangingPunct="1">
        <a:defRPr sz="1425" kern="1200">
          <a:solidFill>
            <a:schemeClr val="tx1"/>
          </a:solidFill>
          <a:latin typeface="+mn-lt"/>
          <a:ea typeface="+mn-ea"/>
          <a:cs typeface="+mn-cs"/>
        </a:defRPr>
      </a:lvl5pPr>
      <a:lvl6pPr marL="1714457" algn="l" defTabSz="685783" rtl="0" eaLnBrk="1" latinLnBrk="0" hangingPunct="1">
        <a:defRPr sz="1425" kern="1200">
          <a:solidFill>
            <a:schemeClr val="tx1"/>
          </a:solidFill>
          <a:latin typeface="+mn-lt"/>
          <a:ea typeface="+mn-ea"/>
          <a:cs typeface="+mn-cs"/>
        </a:defRPr>
      </a:lvl6pPr>
      <a:lvl7pPr marL="2057348" algn="l" defTabSz="685783" rtl="0" eaLnBrk="1" latinLnBrk="0" hangingPunct="1">
        <a:defRPr sz="1425" kern="1200">
          <a:solidFill>
            <a:schemeClr val="tx1"/>
          </a:solidFill>
          <a:latin typeface="+mn-lt"/>
          <a:ea typeface="+mn-ea"/>
          <a:cs typeface="+mn-cs"/>
        </a:defRPr>
      </a:lvl7pPr>
      <a:lvl8pPr marL="2400240" algn="l" defTabSz="685783" rtl="0" eaLnBrk="1" latinLnBrk="0" hangingPunct="1">
        <a:defRPr sz="1425" kern="1200">
          <a:solidFill>
            <a:schemeClr val="tx1"/>
          </a:solidFill>
          <a:latin typeface="+mn-lt"/>
          <a:ea typeface="+mn-ea"/>
          <a:cs typeface="+mn-cs"/>
        </a:defRPr>
      </a:lvl8pPr>
      <a:lvl9pPr marL="2743132" algn="l" defTabSz="685783" rtl="0" eaLnBrk="1" latinLnBrk="0" hangingPunct="1">
        <a:defRPr sz="14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217" y="2241550"/>
            <a:ext cx="5329237"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5"/>
          <p:cNvSpPr txBox="1">
            <a:spLocks noChangeArrowheads="1"/>
          </p:cNvSpPr>
          <p:nvPr/>
        </p:nvSpPr>
        <p:spPr bwMode="auto">
          <a:xfrm>
            <a:off x="303213" y="514352"/>
            <a:ext cx="7307262" cy="162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a:defRPr/>
            </a:pPr>
            <a:r>
              <a:rPr lang="en-US" altLang="en-US" sz="4000" b="1" kern="0" dirty="0">
                <a:solidFill>
                  <a:srgbClr val="51749E"/>
                </a:solidFill>
                <a:latin typeface="Franklin Gothic Medium" panose="020B0603020102020204" pitchFamily="34" charset="0"/>
              </a:rPr>
              <a:t>Understanding Philanthropy &amp; Sharing Your Work with Funders</a:t>
            </a:r>
          </a:p>
          <a:p>
            <a:pPr defTabSz="685800">
              <a:defRPr/>
            </a:pPr>
            <a:r>
              <a:rPr lang="is-IS" altLang="en-US" sz="2100" b="1" kern="0" dirty="0">
                <a:solidFill>
                  <a:srgbClr val="F58025"/>
                </a:solidFill>
                <a:latin typeface="Franklin Gothic Medium" panose="020B0603020102020204" pitchFamily="34" charset="0"/>
              </a:rPr>
              <a:t>.........</a:t>
            </a:r>
          </a:p>
        </p:txBody>
      </p:sp>
    </p:spTree>
    <p:extLst>
      <p:ext uri="{BB962C8B-B14F-4D97-AF65-F5344CB8AC3E}">
        <p14:creationId xmlns:p14="http://schemas.microsoft.com/office/powerpoint/2010/main" val="72100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1"/>
          <p:cNvSpPr txBox="1">
            <a:spLocks noChangeArrowheads="1"/>
          </p:cNvSpPr>
          <p:nvPr/>
        </p:nvSpPr>
        <p:spPr bwMode="auto">
          <a:xfrm>
            <a:off x="411167" y="390525"/>
            <a:ext cx="4618033" cy="1234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a:defRPr/>
            </a:pPr>
            <a:r>
              <a:rPr lang="en-US" altLang="en-US" b="1" kern="0" dirty="0">
                <a:solidFill>
                  <a:srgbClr val="51749E"/>
                </a:solidFill>
                <a:latin typeface="Franklin Gothic Medium" panose="020B0603020102020204" pitchFamily="34" charset="0"/>
              </a:rPr>
              <a:t>Intro slide on Foundations and Grant Types</a:t>
            </a:r>
            <a:endParaRPr lang="en-US" altLang="en-US" kern="0" dirty="0">
              <a:solidFill>
                <a:srgbClr val="51749E"/>
              </a:solidFill>
              <a:latin typeface="Franklin Gothic Medium" panose="020B0603020102020204" pitchFamily="34" charset="0"/>
            </a:endParaRPr>
          </a:p>
          <a:p>
            <a:pPr defTabSz="685800">
              <a:defRPr/>
            </a:pPr>
            <a:r>
              <a:rPr lang="is-IS" altLang="en-US" sz="2775" b="1" kern="0" dirty="0">
                <a:solidFill>
                  <a:srgbClr val="F58025"/>
                </a:solidFill>
                <a:latin typeface="Franklin Gothic Medium" panose="020B0603020102020204" pitchFamily="34" charset="0"/>
              </a:rPr>
              <a:t>.........</a:t>
            </a:r>
            <a:endParaRPr lang="en-US" altLang="en-US" sz="2775" b="1" kern="0" dirty="0">
              <a:solidFill>
                <a:srgbClr val="F58025"/>
              </a:solidFill>
              <a:latin typeface="Franklin Gothic Medium" panose="020B0603020102020204" pitchFamily="34" charset="0"/>
            </a:endParaRPr>
          </a:p>
        </p:txBody>
      </p:sp>
      <p:pic>
        <p:nvPicPr>
          <p:cNvPr id="11269" name="Picture 3"/>
          <p:cNvPicPr>
            <a:picLocks noChangeAspect="1"/>
          </p:cNvPicPr>
          <p:nvPr/>
        </p:nvPicPr>
        <p:blipFill>
          <a:blip r:embed="rId3" cstate="print">
            <a:extLst>
              <a:ext uri="{28A0092B-C50C-407E-A947-70E740481C1C}">
                <a14:useLocalDpi xmlns:a14="http://schemas.microsoft.com/office/drawing/2010/main" val="0"/>
              </a:ext>
            </a:extLst>
          </a:blip>
          <a:srcRect t="32726" b="34547"/>
          <a:stretch>
            <a:fillRect/>
          </a:stretch>
        </p:blipFill>
        <p:spPr bwMode="auto">
          <a:xfrm>
            <a:off x="0" y="46386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772154" y="914402"/>
            <a:ext cx="2600325" cy="276997"/>
          </a:xfrm>
          <a:prstGeom prst="rect">
            <a:avLst/>
          </a:prstGeom>
          <a:noFill/>
        </p:spPr>
        <p:txBody>
          <a:bodyPr lIns="68579" tIns="34289" rIns="68579" bIns="34289">
            <a:spAutoFit/>
          </a:bodyPr>
          <a:lstStyle/>
          <a:p>
            <a:pPr defTabSz="685800">
              <a:defRPr/>
            </a:pPr>
            <a:endParaRPr lang="en-US" sz="1350" kern="0" dirty="0">
              <a:solidFill>
                <a:sysClr val="windowText" lastClr="000000"/>
              </a:solidFill>
              <a:ea typeface="MS PGothic" pitchFamily="34" charset="-128"/>
            </a:endParaRPr>
          </a:p>
        </p:txBody>
      </p:sp>
      <p:sp>
        <p:nvSpPr>
          <p:cNvPr id="14343" name="TextBox 7"/>
          <p:cNvSpPr txBox="1">
            <a:spLocks noChangeArrowheads="1"/>
          </p:cNvSpPr>
          <p:nvPr/>
        </p:nvSpPr>
        <p:spPr bwMode="auto">
          <a:xfrm>
            <a:off x="411167" y="1554165"/>
            <a:ext cx="7896221" cy="2654571"/>
          </a:xfrm>
          <a:prstGeom prst="rect">
            <a:avLst/>
          </a:prstGeom>
          <a:noFill/>
          <a:ln>
            <a:noFill/>
          </a:ln>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Programmatic/project support</a:t>
            </a:r>
          </a:p>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General Operating Support</a:t>
            </a:r>
          </a:p>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Capacity Building</a:t>
            </a:r>
          </a:p>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Restricted/Unrestricted</a:t>
            </a:r>
          </a:p>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One-year/multi-year</a:t>
            </a:r>
          </a:p>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In-cycle</a:t>
            </a:r>
          </a:p>
          <a:p>
            <a:pPr marL="285750" indent="-285750" defTabSz="685800">
              <a:buFont typeface="Arial" panose="020B0604020202020204" pitchFamily="34" charset="0"/>
              <a:buChar char="•"/>
              <a:defRPr/>
            </a:pPr>
            <a:r>
              <a:rPr lang="en-US" altLang="en-US" kern="0" dirty="0">
                <a:solidFill>
                  <a:prstClr val="black"/>
                </a:solidFill>
                <a:cs typeface="Calibri" panose="020F0502020204030204" pitchFamily="34" charset="0"/>
              </a:rPr>
              <a:t>Tipping and the Public Support Test </a:t>
            </a:r>
          </a:p>
        </p:txBody>
      </p:sp>
    </p:spTree>
    <p:extLst>
      <p:ext uri="{BB962C8B-B14F-4D97-AF65-F5344CB8AC3E}">
        <p14:creationId xmlns:p14="http://schemas.microsoft.com/office/powerpoint/2010/main" val="1709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5"/>
          <p:cNvSpPr txBox="1">
            <a:spLocks noChangeArrowheads="1"/>
          </p:cNvSpPr>
          <p:nvPr/>
        </p:nvSpPr>
        <p:spPr bwMode="auto">
          <a:xfrm>
            <a:off x="303217" y="1085851"/>
            <a:ext cx="6454775" cy="1623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a:defRPr/>
            </a:pPr>
            <a:r>
              <a:rPr lang="en-US" altLang="en-US" sz="4000" b="1" kern="0" dirty="0">
                <a:solidFill>
                  <a:srgbClr val="51749E"/>
                </a:solidFill>
                <a:latin typeface="Franklin Gothic Medium" panose="020B0603020102020204" pitchFamily="34" charset="0"/>
              </a:rPr>
              <a:t>Considerations for Engaging Potential Funders</a:t>
            </a:r>
          </a:p>
          <a:p>
            <a:pPr defTabSz="685800">
              <a:defRPr/>
            </a:pPr>
            <a:r>
              <a:rPr lang="is-IS" altLang="en-US" sz="2100" b="1" kern="0" dirty="0">
                <a:solidFill>
                  <a:srgbClr val="F58025"/>
                </a:solidFill>
                <a:latin typeface="Franklin Gothic Medium" panose="020B0603020102020204" pitchFamily="34" charset="0"/>
              </a:rPr>
              <a:t>.........</a:t>
            </a:r>
          </a:p>
        </p:txBody>
      </p:sp>
    </p:spTree>
    <p:extLst>
      <p:ext uri="{BB962C8B-B14F-4D97-AF65-F5344CB8AC3E}">
        <p14:creationId xmlns:p14="http://schemas.microsoft.com/office/powerpoint/2010/main" val="1652852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0"/>
            <a:ext cx="9144000" cy="3771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defTabSz="685800">
              <a:defRPr/>
            </a:pPr>
            <a:endParaRPr lang="en-US" sz="1350" kern="0">
              <a:solidFill>
                <a:sysClr val="windowText" lastClr="000000"/>
              </a:solidFill>
            </a:endParaRPr>
          </a:p>
        </p:txBody>
      </p:sp>
      <p:sp>
        <p:nvSpPr>
          <p:cNvPr id="37891" name="TextBox 9"/>
          <p:cNvSpPr txBox="1">
            <a:spLocks noChangeArrowheads="1"/>
          </p:cNvSpPr>
          <p:nvPr/>
        </p:nvSpPr>
        <p:spPr bwMode="auto">
          <a:xfrm>
            <a:off x="204115" y="235321"/>
            <a:ext cx="8723313" cy="3516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marL="571500" indent="-5715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342900" indent="-342900" defTabSz="685800">
              <a:buFont typeface="Arial" panose="020B0604020202020204" pitchFamily="34" charset="0"/>
              <a:buChar char="•"/>
              <a:defRPr/>
            </a:pPr>
            <a:r>
              <a:rPr lang="en-US" altLang="en-US" sz="2800" kern="0" dirty="0">
                <a:solidFill>
                  <a:schemeClr val="bg1"/>
                </a:solidFill>
                <a:latin typeface="+mn-lt"/>
                <a:cs typeface="Adobe Devanagari" panose="02040503050201020203" pitchFamily="18" charset="0"/>
              </a:rPr>
              <a:t>Outcomes, contextualized</a:t>
            </a:r>
          </a:p>
          <a:p>
            <a:pPr marL="342900" indent="-342900" defTabSz="685800">
              <a:buFont typeface="Arial" panose="020B0604020202020204" pitchFamily="34" charset="0"/>
              <a:buChar char="•"/>
              <a:defRPr/>
            </a:pPr>
            <a:r>
              <a:rPr lang="en-US" altLang="en-US" sz="2800" kern="0" dirty="0">
                <a:solidFill>
                  <a:schemeClr val="bg1"/>
                </a:solidFill>
                <a:latin typeface="+mn-lt"/>
                <a:cs typeface="Adobe Devanagari" panose="02040503050201020203" pitchFamily="18" charset="0"/>
              </a:rPr>
              <a:t>Successes and challenges (Be specific!)</a:t>
            </a:r>
          </a:p>
          <a:p>
            <a:pPr marL="1028700" lvl="2" indent="-457200" defTabSz="685800">
              <a:buFont typeface="Wingdings" panose="05000000000000000000" pitchFamily="2" charset="2"/>
              <a:buChar char="§"/>
              <a:defRPr/>
            </a:pPr>
            <a:r>
              <a:rPr lang="en-US" altLang="en-US" sz="2800" kern="0" dirty="0">
                <a:solidFill>
                  <a:schemeClr val="bg1"/>
                </a:solidFill>
                <a:latin typeface="+mn-lt"/>
                <a:cs typeface="Adobe Devanagari" panose="02040503050201020203" pitchFamily="18" charset="0"/>
              </a:rPr>
              <a:t>Barriers for clients that funders can help address?</a:t>
            </a:r>
          </a:p>
          <a:p>
            <a:pPr marL="342900" indent="-342900" defTabSz="685800">
              <a:buFont typeface="Arial" panose="020B0604020202020204" pitchFamily="34" charset="0"/>
              <a:buChar char="•"/>
              <a:defRPr/>
            </a:pPr>
            <a:r>
              <a:rPr lang="en-US" altLang="en-US" sz="2800" kern="0" dirty="0">
                <a:solidFill>
                  <a:schemeClr val="bg1"/>
                </a:solidFill>
                <a:latin typeface="+mn-lt"/>
                <a:cs typeface="Adobe Devanagari" panose="02040503050201020203" pitchFamily="18" charset="0"/>
              </a:rPr>
              <a:t>Changes needed going forward</a:t>
            </a:r>
          </a:p>
          <a:p>
            <a:pPr marL="1028700" lvl="2" indent="-457200" defTabSz="685800">
              <a:buFont typeface="Wingdings" panose="05000000000000000000" pitchFamily="2" charset="2"/>
              <a:buChar char="§"/>
              <a:defRPr/>
            </a:pPr>
            <a:r>
              <a:rPr lang="en-US" altLang="en-US" sz="2800" kern="0" dirty="0">
                <a:solidFill>
                  <a:schemeClr val="bg1"/>
                </a:solidFill>
                <a:latin typeface="+mn-lt"/>
                <a:cs typeface="Adobe Devanagari" panose="02040503050201020203" pitchFamily="18" charset="0"/>
              </a:rPr>
              <a:t>“How will be second chapter of the program unfold?”</a:t>
            </a:r>
          </a:p>
          <a:p>
            <a:pPr marL="342900" indent="-342900" defTabSz="685800">
              <a:buFont typeface="Arial" panose="020B0604020202020204" pitchFamily="34" charset="0"/>
              <a:buChar char="•"/>
              <a:defRPr/>
            </a:pPr>
            <a:r>
              <a:rPr lang="en-US" altLang="en-US" sz="2800" kern="0" dirty="0">
                <a:solidFill>
                  <a:schemeClr val="bg1"/>
                </a:solidFill>
                <a:latin typeface="+mn-lt"/>
                <a:cs typeface="Adobe Devanagari" panose="02040503050201020203" pitchFamily="18" charset="0"/>
              </a:rPr>
              <a:t>Opportunities to influence structural/systems change, both internal and external</a:t>
            </a:r>
          </a:p>
        </p:txBody>
      </p:sp>
      <p:sp>
        <p:nvSpPr>
          <p:cNvPr id="37892" name="TextBox 10"/>
          <p:cNvSpPr txBox="1">
            <a:spLocks noChangeArrowheads="1"/>
          </p:cNvSpPr>
          <p:nvPr/>
        </p:nvSpPr>
        <p:spPr bwMode="auto">
          <a:xfrm>
            <a:off x="204115" y="4007578"/>
            <a:ext cx="8723313" cy="5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defTabSz="685800">
              <a:defRPr/>
            </a:pPr>
            <a:r>
              <a:rPr lang="en-US" altLang="en-US" sz="3200" b="1" kern="0" dirty="0">
                <a:solidFill>
                  <a:prstClr val="white"/>
                </a:solidFill>
                <a:latin typeface="Franklin Gothic Medium" panose="020B0603020102020204" pitchFamily="34" charset="0"/>
              </a:rPr>
              <a:t>EVALUATION &amp; ANALYSIS</a:t>
            </a:r>
          </a:p>
        </p:txBody>
      </p:sp>
    </p:spTree>
    <p:extLst>
      <p:ext uri="{BB962C8B-B14F-4D97-AF65-F5344CB8AC3E}">
        <p14:creationId xmlns:p14="http://schemas.microsoft.com/office/powerpoint/2010/main" val="369874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0"/>
            <a:ext cx="9144000" cy="3771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defTabSz="685800">
              <a:defRPr/>
            </a:pPr>
            <a:endParaRPr lang="en-US" sz="1350" kern="0" dirty="0">
              <a:solidFill>
                <a:sysClr val="windowText" lastClr="000000"/>
              </a:solidFill>
            </a:endParaRPr>
          </a:p>
        </p:txBody>
      </p:sp>
      <p:sp>
        <p:nvSpPr>
          <p:cNvPr id="37892" name="TextBox 10"/>
          <p:cNvSpPr txBox="1">
            <a:spLocks noChangeArrowheads="1"/>
          </p:cNvSpPr>
          <p:nvPr/>
        </p:nvSpPr>
        <p:spPr bwMode="auto">
          <a:xfrm>
            <a:off x="3886200" y="4007578"/>
            <a:ext cx="5041228" cy="1054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defTabSz="685800">
              <a:defRPr/>
            </a:pPr>
            <a:r>
              <a:rPr lang="en-US" altLang="en-US" sz="3200" b="1" kern="0" dirty="0">
                <a:solidFill>
                  <a:prstClr val="white"/>
                </a:solidFill>
                <a:latin typeface="Franklin Gothic Medium" panose="020B0603020102020204" pitchFamily="34" charset="0"/>
              </a:rPr>
              <a:t>POLICY ENVIRONMENT AND LONG-TERM GOALS</a:t>
            </a:r>
          </a:p>
        </p:txBody>
      </p:sp>
      <p:sp>
        <p:nvSpPr>
          <p:cNvPr id="3" name="Rectangle 2"/>
          <p:cNvSpPr/>
          <p:nvPr/>
        </p:nvSpPr>
        <p:spPr>
          <a:xfrm>
            <a:off x="361894" y="272462"/>
            <a:ext cx="8787485" cy="3231654"/>
          </a:xfrm>
          <a:prstGeom prst="rect">
            <a:avLst/>
          </a:prstGeom>
        </p:spPr>
        <p:txBody>
          <a:bodyPr wrap="square">
            <a:spAutoFit/>
          </a:bodyPr>
          <a:lstStyle/>
          <a:p>
            <a:pPr marL="428625" indent="-428625" defTabSz="685800">
              <a:buFont typeface="Arial" panose="020B0604020202020204" pitchFamily="34" charset="0"/>
              <a:buChar char="•"/>
              <a:defRPr/>
            </a:pPr>
            <a:r>
              <a:rPr lang="en-US" altLang="en-US" sz="2800" kern="0" dirty="0">
                <a:solidFill>
                  <a:prstClr val="white"/>
                </a:solidFill>
              </a:rPr>
              <a:t>Climate of fear and uncertainty</a:t>
            </a:r>
          </a:p>
          <a:p>
            <a:pPr marL="428625" indent="-428625" defTabSz="685800">
              <a:buFont typeface="Arial" panose="020B0604020202020204" pitchFamily="34" charset="0"/>
              <a:buChar char="•"/>
              <a:defRPr/>
            </a:pPr>
            <a:r>
              <a:rPr lang="en-US" altLang="en-US" sz="2800" kern="0" dirty="0">
                <a:solidFill>
                  <a:prstClr val="white"/>
                </a:solidFill>
              </a:rPr>
              <a:t>Tension between rapid response (e.g., legal services) and long-term investments in ELL and workforce development</a:t>
            </a:r>
          </a:p>
          <a:p>
            <a:pPr marL="428625" indent="-428625" defTabSz="685800">
              <a:buFont typeface="Arial" panose="020B0604020202020204" pitchFamily="34" charset="0"/>
              <a:buChar char="•"/>
              <a:defRPr/>
            </a:pPr>
            <a:r>
              <a:rPr lang="en-US" altLang="en-US" sz="2800" kern="0" dirty="0">
                <a:solidFill>
                  <a:prstClr val="white"/>
                </a:solidFill>
              </a:rPr>
              <a:t>Other avenues to reach long-term goals (asset building, two-gen strategies)</a:t>
            </a:r>
          </a:p>
          <a:p>
            <a:pPr marL="428625" indent="-428625" defTabSz="685800">
              <a:buFont typeface="Arial" panose="020B0604020202020204" pitchFamily="34" charset="0"/>
              <a:buChar char="•"/>
              <a:defRPr/>
            </a:pPr>
            <a:endParaRPr lang="en-US" altLang="en-US" kern="0" dirty="0">
              <a:solidFill>
                <a:prstClr val="white"/>
              </a:solidFill>
            </a:endParaRPr>
          </a:p>
          <a:p>
            <a:pPr marL="428625" indent="-428625" defTabSz="685800">
              <a:buFont typeface="Arial" panose="020B0604020202020204" pitchFamily="34" charset="0"/>
              <a:buChar char="•"/>
              <a:defRPr/>
            </a:pPr>
            <a:endParaRPr lang="en-US" altLang="en-US" kern="0" dirty="0">
              <a:solidFill>
                <a:prstClr val="white"/>
              </a:solidFill>
            </a:endParaRPr>
          </a:p>
        </p:txBody>
      </p:sp>
    </p:spTree>
    <p:extLst>
      <p:ext uri="{BB962C8B-B14F-4D97-AF65-F5344CB8AC3E}">
        <p14:creationId xmlns:p14="http://schemas.microsoft.com/office/powerpoint/2010/main" val="2707651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0"/>
            <a:ext cx="9144000" cy="3771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defTabSz="685800">
              <a:defRPr/>
            </a:pPr>
            <a:endParaRPr lang="en-US" sz="1350" kern="0">
              <a:solidFill>
                <a:sysClr val="windowText" lastClr="000000"/>
              </a:solidFill>
            </a:endParaRPr>
          </a:p>
        </p:txBody>
      </p:sp>
      <p:sp>
        <p:nvSpPr>
          <p:cNvPr id="37892" name="TextBox 10"/>
          <p:cNvSpPr txBox="1">
            <a:spLocks noChangeArrowheads="1"/>
          </p:cNvSpPr>
          <p:nvPr/>
        </p:nvSpPr>
        <p:spPr bwMode="auto">
          <a:xfrm>
            <a:off x="3048000" y="4007578"/>
            <a:ext cx="5879428" cy="1054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defTabSz="685800">
              <a:defRPr/>
            </a:pPr>
            <a:r>
              <a:rPr lang="en-US" altLang="en-US" sz="3200" b="1" kern="0" dirty="0">
                <a:solidFill>
                  <a:prstClr val="white"/>
                </a:solidFill>
                <a:latin typeface="Franklin Gothic Medium" panose="020B0603020102020204" pitchFamily="34" charset="0"/>
              </a:rPr>
              <a:t>BRIDGE WORKFORCE-IMMIGRATION DIVIDE</a:t>
            </a:r>
          </a:p>
        </p:txBody>
      </p:sp>
      <p:sp>
        <p:nvSpPr>
          <p:cNvPr id="5" name="TextBox 9"/>
          <p:cNvSpPr txBox="1">
            <a:spLocks noChangeArrowheads="1"/>
          </p:cNvSpPr>
          <p:nvPr/>
        </p:nvSpPr>
        <p:spPr bwMode="auto">
          <a:xfrm>
            <a:off x="381000" y="443248"/>
            <a:ext cx="8031158" cy="3500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marL="571500" indent="-5715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428625" indent="-428625" defTabSz="685800">
              <a:buFont typeface="Arial" panose="020B0604020202020204" pitchFamily="34" charset="0"/>
              <a:buChar char="•"/>
              <a:defRPr/>
            </a:pPr>
            <a:r>
              <a:rPr lang="en-US" altLang="en-US" sz="2800" kern="0" dirty="0">
                <a:solidFill>
                  <a:prstClr val="white"/>
                </a:solidFill>
              </a:rPr>
              <a:t>Learning curve for both immigration policy and workforce development</a:t>
            </a:r>
          </a:p>
          <a:p>
            <a:pPr marL="428625" indent="-428625" defTabSz="685800">
              <a:buFont typeface="Arial" panose="020B0604020202020204" pitchFamily="34" charset="0"/>
              <a:buChar char="•"/>
              <a:defRPr/>
            </a:pPr>
            <a:r>
              <a:rPr lang="en-US" altLang="en-US" sz="2800" kern="0" dirty="0">
                <a:solidFill>
                  <a:prstClr val="white"/>
                </a:solidFill>
              </a:rPr>
              <a:t>Workforce development vs. workers’ rights</a:t>
            </a:r>
          </a:p>
          <a:p>
            <a:pPr marL="428625" indent="-428625" defTabSz="685800">
              <a:buFont typeface="Arial" panose="020B0604020202020204" pitchFamily="34" charset="0"/>
              <a:buChar char="•"/>
              <a:defRPr/>
            </a:pPr>
            <a:r>
              <a:rPr lang="en-US" altLang="en-US" sz="2800" kern="0" dirty="0">
                <a:solidFill>
                  <a:prstClr val="white"/>
                </a:solidFill>
              </a:rPr>
              <a:t>Systems that need to be navigated </a:t>
            </a:r>
          </a:p>
          <a:p>
            <a:pPr marL="428625" indent="-428625" defTabSz="685800">
              <a:buFont typeface="Arial" panose="020B0604020202020204" pitchFamily="34" charset="0"/>
              <a:buChar char="•"/>
              <a:defRPr/>
            </a:pPr>
            <a:r>
              <a:rPr lang="en-US" altLang="en-US" sz="2800" kern="0" dirty="0">
                <a:solidFill>
                  <a:prstClr val="white"/>
                </a:solidFill>
              </a:rPr>
              <a:t>Areas of underinvestment that hinder both field (e.g., ESL and VESL)</a:t>
            </a:r>
          </a:p>
          <a:p>
            <a:pPr marL="428625" indent="-428625" defTabSz="685800">
              <a:buFont typeface="Arial" panose="020B0604020202020204" pitchFamily="34" charset="0"/>
              <a:buChar char="•"/>
              <a:defRPr/>
            </a:pPr>
            <a:endParaRPr lang="en-US" altLang="en-US" sz="2800" kern="0" dirty="0">
              <a:solidFill>
                <a:prstClr val="white"/>
              </a:solidFill>
            </a:endParaRPr>
          </a:p>
          <a:p>
            <a:pPr marL="428625" indent="-428625" defTabSz="685800">
              <a:buFont typeface="Arial" panose="020B0604020202020204" pitchFamily="34" charset="0"/>
              <a:buChar char="•"/>
              <a:defRPr/>
            </a:pPr>
            <a:endParaRPr lang="en-US" altLang="en-US" sz="2700" kern="0" dirty="0">
              <a:solidFill>
                <a:prstClr val="white"/>
              </a:solidFill>
            </a:endParaRPr>
          </a:p>
        </p:txBody>
      </p:sp>
    </p:spTree>
    <p:extLst>
      <p:ext uri="{BB962C8B-B14F-4D97-AF65-F5344CB8AC3E}">
        <p14:creationId xmlns:p14="http://schemas.microsoft.com/office/powerpoint/2010/main" val="2886085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0"/>
            <a:ext cx="9144000" cy="3771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defTabSz="685800">
              <a:defRPr/>
            </a:pPr>
            <a:endParaRPr lang="en-US" sz="2800" kern="0" dirty="0">
              <a:solidFill>
                <a:schemeClr val="bg1"/>
              </a:solidFill>
              <a:cs typeface="Adobe Devanagari" panose="02040503050201020203" pitchFamily="18" charset="0"/>
            </a:endParaRPr>
          </a:p>
        </p:txBody>
      </p:sp>
      <p:sp>
        <p:nvSpPr>
          <p:cNvPr id="37892" name="TextBox 10"/>
          <p:cNvSpPr txBox="1">
            <a:spLocks noChangeArrowheads="1"/>
          </p:cNvSpPr>
          <p:nvPr/>
        </p:nvSpPr>
        <p:spPr bwMode="auto">
          <a:xfrm>
            <a:off x="4876800" y="4171950"/>
            <a:ext cx="4050628" cy="5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defTabSz="685800">
              <a:defRPr/>
            </a:pPr>
            <a:r>
              <a:rPr lang="en-US" altLang="en-US" sz="3200" b="1" kern="0" dirty="0">
                <a:solidFill>
                  <a:prstClr val="white"/>
                </a:solidFill>
                <a:latin typeface="Franklin Gothic Medium" panose="020B0603020102020204" pitchFamily="34" charset="0"/>
              </a:rPr>
              <a:t>ENGAGING FUNDERS</a:t>
            </a:r>
          </a:p>
        </p:txBody>
      </p:sp>
      <p:sp>
        <p:nvSpPr>
          <p:cNvPr id="7" name="TextBox 9"/>
          <p:cNvSpPr txBox="1">
            <a:spLocks noChangeArrowheads="1"/>
          </p:cNvSpPr>
          <p:nvPr/>
        </p:nvSpPr>
        <p:spPr bwMode="auto">
          <a:xfrm>
            <a:off x="381000" y="443248"/>
            <a:ext cx="8031158" cy="3931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marL="571500" indent="-5715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428625" indent="-428625" defTabSz="685800">
              <a:buFont typeface="Arial" panose="020B0604020202020204" pitchFamily="34" charset="0"/>
              <a:buChar char="•"/>
              <a:defRPr/>
            </a:pPr>
            <a:r>
              <a:rPr lang="en-US" altLang="en-US" sz="2800" kern="0" dirty="0">
                <a:solidFill>
                  <a:prstClr val="white"/>
                </a:solidFill>
              </a:rPr>
              <a:t>Articulating role of philanthropy</a:t>
            </a:r>
          </a:p>
          <a:p>
            <a:pPr marL="428625" indent="-428625" defTabSz="685800">
              <a:buFont typeface="Arial" panose="020B0604020202020204" pitchFamily="34" charset="0"/>
              <a:buChar char="•"/>
              <a:defRPr/>
            </a:pPr>
            <a:r>
              <a:rPr lang="en-US" altLang="en-US" sz="2800" kern="0" dirty="0">
                <a:solidFill>
                  <a:prstClr val="white"/>
                </a:solidFill>
              </a:rPr>
              <a:t>Filling gaps and unmet needs (provide ‘mortar’ to fill in the cracks of public funding, 3rd party match)</a:t>
            </a:r>
          </a:p>
          <a:p>
            <a:pPr marL="428625" indent="-428625" defTabSz="685800">
              <a:buFont typeface="Arial" panose="020B0604020202020204" pitchFamily="34" charset="0"/>
              <a:buChar char="•"/>
              <a:defRPr/>
            </a:pPr>
            <a:r>
              <a:rPr lang="en-US" altLang="en-US" sz="2800" kern="0" dirty="0">
                <a:solidFill>
                  <a:prstClr val="white"/>
                </a:solidFill>
              </a:rPr>
              <a:t>Supporting innovative partnerships, piloting new models (e.g., incubating a VESL entity)</a:t>
            </a:r>
          </a:p>
          <a:p>
            <a:pPr marL="428625" indent="-428625" defTabSz="685800">
              <a:buFont typeface="Arial" panose="020B0604020202020204" pitchFamily="34" charset="0"/>
              <a:buChar char="•"/>
              <a:defRPr/>
            </a:pPr>
            <a:r>
              <a:rPr lang="en-US" altLang="en-US" sz="2800" kern="0" dirty="0">
                <a:solidFill>
                  <a:prstClr val="white"/>
                </a:solidFill>
              </a:rPr>
              <a:t>Not just $, but also convening power, leverage, and leadership with various stakeholders</a:t>
            </a:r>
          </a:p>
          <a:p>
            <a:pPr marL="428625" indent="-428625" defTabSz="685800">
              <a:buFont typeface="Arial" panose="020B0604020202020204" pitchFamily="34" charset="0"/>
              <a:buChar char="•"/>
              <a:defRPr/>
            </a:pPr>
            <a:endParaRPr lang="en-US" altLang="en-US" sz="2800" kern="0" dirty="0">
              <a:solidFill>
                <a:prstClr val="white"/>
              </a:solidFill>
            </a:endParaRPr>
          </a:p>
          <a:p>
            <a:pPr marL="428625" indent="-428625" defTabSz="685800">
              <a:buFont typeface="Arial" panose="020B0604020202020204" pitchFamily="34" charset="0"/>
              <a:buChar char="•"/>
              <a:defRPr/>
            </a:pPr>
            <a:endParaRPr lang="en-US" altLang="en-US" sz="2700" kern="0" dirty="0">
              <a:solidFill>
                <a:prstClr val="white"/>
              </a:solidFill>
            </a:endParaRPr>
          </a:p>
        </p:txBody>
      </p:sp>
    </p:spTree>
    <p:extLst>
      <p:ext uri="{BB962C8B-B14F-4D97-AF65-F5344CB8AC3E}">
        <p14:creationId xmlns:p14="http://schemas.microsoft.com/office/powerpoint/2010/main" val="384152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p:cNvPicPr>
          <p:nvPr/>
        </p:nvPicPr>
        <p:blipFill>
          <a:blip r:embed="rId3" cstate="print">
            <a:extLst>
              <a:ext uri="{28A0092B-C50C-407E-A947-70E740481C1C}">
                <a14:useLocalDpi xmlns:a14="http://schemas.microsoft.com/office/drawing/2010/main" val="0"/>
              </a:ext>
            </a:extLst>
          </a:blip>
          <a:srcRect t="-2" b="34547"/>
          <a:stretch>
            <a:fillRect/>
          </a:stretch>
        </p:blipFill>
        <p:spPr bwMode="auto">
          <a:xfrm>
            <a:off x="0" y="3771900"/>
            <a:ext cx="9144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0" y="0"/>
            <a:ext cx="9144000" cy="3771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9" tIns="34289" rIns="68579" bIns="34289" anchor="ctr"/>
          <a:lstStyle/>
          <a:p>
            <a:pPr algn="ctr" defTabSz="685800">
              <a:defRPr/>
            </a:pPr>
            <a:endParaRPr lang="en-US" sz="1350" kern="0">
              <a:solidFill>
                <a:sysClr val="windowText" lastClr="000000"/>
              </a:solidFill>
            </a:endParaRPr>
          </a:p>
        </p:txBody>
      </p:sp>
      <p:sp>
        <p:nvSpPr>
          <p:cNvPr id="37892" name="TextBox 10"/>
          <p:cNvSpPr txBox="1">
            <a:spLocks noChangeArrowheads="1"/>
          </p:cNvSpPr>
          <p:nvPr/>
        </p:nvSpPr>
        <p:spPr bwMode="auto">
          <a:xfrm>
            <a:off x="204115" y="4007578"/>
            <a:ext cx="8723313" cy="561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r" defTabSz="685800">
              <a:defRPr/>
            </a:pPr>
            <a:r>
              <a:rPr lang="en-US" altLang="en-US" sz="3200" b="1" kern="0" dirty="0">
                <a:solidFill>
                  <a:prstClr val="white"/>
                </a:solidFill>
                <a:latin typeface="Franklin Gothic Medium" panose="020B0603020102020204" pitchFamily="34" charset="0"/>
              </a:rPr>
              <a:t>OTHER CONSIDERATIONS</a:t>
            </a:r>
          </a:p>
        </p:txBody>
      </p:sp>
      <p:sp>
        <p:nvSpPr>
          <p:cNvPr id="5" name="TextBox 9"/>
          <p:cNvSpPr txBox="1">
            <a:spLocks noChangeArrowheads="1"/>
          </p:cNvSpPr>
          <p:nvPr/>
        </p:nvSpPr>
        <p:spPr bwMode="auto">
          <a:xfrm>
            <a:off x="381000" y="443248"/>
            <a:ext cx="8031158" cy="3500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marL="571500" indent="-571500">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marL="428625" indent="-428625" defTabSz="685800">
              <a:buFont typeface="Arial" panose="020B0604020202020204" pitchFamily="34" charset="0"/>
              <a:buChar char="•"/>
              <a:defRPr/>
            </a:pPr>
            <a:r>
              <a:rPr lang="en-US" altLang="en-US" sz="2800" kern="0" dirty="0">
                <a:solidFill>
                  <a:prstClr val="white"/>
                </a:solidFill>
              </a:rPr>
              <a:t>Roles of different stakeholders (e.g., employers)</a:t>
            </a:r>
          </a:p>
          <a:p>
            <a:pPr marL="428625" indent="-428625" defTabSz="685800">
              <a:buFont typeface="Arial" panose="020B0604020202020204" pitchFamily="34" charset="0"/>
              <a:buChar char="•"/>
              <a:defRPr/>
            </a:pPr>
            <a:r>
              <a:rPr lang="en-US" altLang="en-US" sz="2800" kern="0" dirty="0">
                <a:solidFill>
                  <a:prstClr val="white"/>
                </a:solidFill>
              </a:rPr>
              <a:t>Data collection, monitoring &amp; evaluation</a:t>
            </a:r>
          </a:p>
          <a:p>
            <a:pPr marL="428625" indent="-428625" defTabSz="685800">
              <a:buFont typeface="Arial" panose="020B0604020202020204" pitchFamily="34" charset="0"/>
              <a:buChar char="•"/>
              <a:defRPr/>
            </a:pPr>
            <a:r>
              <a:rPr lang="en-US" altLang="en-US" sz="2800" kern="0" dirty="0">
                <a:solidFill>
                  <a:prstClr val="white"/>
                </a:solidFill>
              </a:rPr>
              <a:t>Pressure points for advocacy</a:t>
            </a:r>
          </a:p>
          <a:p>
            <a:pPr marL="428625" indent="-428625" defTabSz="685800">
              <a:buFont typeface="Arial" panose="020B0604020202020204" pitchFamily="34" charset="0"/>
              <a:buChar char="•"/>
              <a:defRPr/>
            </a:pPr>
            <a:r>
              <a:rPr lang="en-US" altLang="en-US" sz="2800" kern="0" dirty="0">
                <a:solidFill>
                  <a:prstClr val="white"/>
                </a:solidFill>
              </a:rPr>
              <a:t>Needs of specific subpopulations</a:t>
            </a:r>
          </a:p>
          <a:p>
            <a:pPr marL="428625" indent="-428625" defTabSz="685800">
              <a:buFont typeface="Arial" panose="020B0604020202020204" pitchFamily="34" charset="0"/>
              <a:buChar char="•"/>
              <a:defRPr/>
            </a:pPr>
            <a:r>
              <a:rPr lang="en-US" altLang="en-US" sz="2800" kern="0" dirty="0">
                <a:solidFill>
                  <a:prstClr val="white"/>
                </a:solidFill>
              </a:rPr>
              <a:t>Future sustainability</a:t>
            </a:r>
          </a:p>
          <a:p>
            <a:pPr marL="0" indent="0" defTabSz="685800">
              <a:defRPr/>
            </a:pPr>
            <a:endParaRPr lang="en-US" altLang="en-US" sz="2800" kern="0" dirty="0">
              <a:solidFill>
                <a:prstClr val="white"/>
              </a:solidFill>
            </a:endParaRPr>
          </a:p>
          <a:p>
            <a:pPr marL="428625" indent="-428625" defTabSz="685800">
              <a:buFont typeface="Arial" panose="020B0604020202020204" pitchFamily="34" charset="0"/>
              <a:buChar char="•"/>
              <a:defRPr/>
            </a:pPr>
            <a:endParaRPr lang="en-US" altLang="en-US" sz="2800" kern="0" dirty="0">
              <a:solidFill>
                <a:prstClr val="white"/>
              </a:solidFill>
            </a:endParaRPr>
          </a:p>
          <a:p>
            <a:pPr marL="428625" indent="-428625" defTabSz="685800">
              <a:buFont typeface="Arial" panose="020B0604020202020204" pitchFamily="34" charset="0"/>
              <a:buChar char="•"/>
              <a:defRPr/>
            </a:pPr>
            <a:endParaRPr lang="en-US" altLang="en-US" sz="2700" kern="0" dirty="0">
              <a:solidFill>
                <a:prstClr val="white"/>
              </a:solidFill>
            </a:endParaRPr>
          </a:p>
        </p:txBody>
      </p:sp>
    </p:spTree>
    <p:extLst>
      <p:ext uri="{BB962C8B-B14F-4D97-AF65-F5344CB8AC3E}">
        <p14:creationId xmlns:p14="http://schemas.microsoft.com/office/powerpoint/2010/main" val="3909277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extBox 1"/>
          <p:cNvSpPr txBox="1">
            <a:spLocks noChangeArrowheads="1"/>
          </p:cNvSpPr>
          <p:nvPr/>
        </p:nvSpPr>
        <p:spPr bwMode="auto">
          <a:xfrm>
            <a:off x="411167" y="390525"/>
            <a:ext cx="7961312" cy="3000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a:defRPr/>
            </a:pPr>
            <a:r>
              <a:rPr lang="en-US" altLang="en-US" b="1" kern="0" dirty="0">
                <a:solidFill>
                  <a:srgbClr val="51749E"/>
                </a:solidFill>
                <a:latin typeface="Franklin Gothic Medium" panose="020B0603020102020204" pitchFamily="34" charset="0"/>
              </a:rPr>
              <a:t>Understanding the Role of PSOs  </a:t>
            </a:r>
            <a:endParaRPr lang="en-US" altLang="en-US" kern="0" dirty="0">
              <a:solidFill>
                <a:srgbClr val="51749E"/>
              </a:solidFill>
              <a:latin typeface="Franklin Gothic Medium" panose="020B0603020102020204" pitchFamily="34" charset="0"/>
            </a:endParaRPr>
          </a:p>
          <a:p>
            <a:pPr defTabSz="685800">
              <a:defRPr/>
            </a:pPr>
            <a:r>
              <a:rPr lang="is-IS" altLang="en-US" sz="2775" b="1" kern="0" dirty="0">
                <a:solidFill>
                  <a:srgbClr val="F58025"/>
                </a:solidFill>
                <a:latin typeface="Franklin Gothic Medium" panose="020B0603020102020204" pitchFamily="34" charset="0"/>
              </a:rPr>
              <a:t>.........</a:t>
            </a:r>
          </a:p>
          <a:p>
            <a:pPr defTabSz="685800">
              <a:defRPr/>
            </a:pPr>
            <a:endParaRPr lang="is-IS" altLang="en-US" sz="2775" b="1" kern="0" dirty="0">
              <a:solidFill>
                <a:srgbClr val="F58025"/>
              </a:solidFill>
              <a:latin typeface="Franklin Gothic Medium" panose="020B0603020102020204" pitchFamily="34" charset="0"/>
            </a:endParaRPr>
          </a:p>
          <a:p>
            <a:pPr defTabSz="685800">
              <a:defRPr/>
            </a:pPr>
            <a:endParaRPr lang="en-US" altLang="en-US" sz="2775" b="1" kern="0" dirty="0">
              <a:solidFill>
                <a:srgbClr val="F58025"/>
              </a:solidFill>
              <a:latin typeface="Franklin Gothic Medium" panose="020B0603020102020204" pitchFamily="34" charset="0"/>
            </a:endParaRPr>
          </a:p>
          <a:p>
            <a:pPr defTabSz="685800">
              <a:defRPr/>
            </a:pPr>
            <a:endParaRPr lang="en-US" altLang="en-US" sz="2775" b="1" kern="0" dirty="0">
              <a:solidFill>
                <a:srgbClr val="F58025"/>
              </a:solidFill>
              <a:latin typeface="Franklin Gothic Medium" panose="020B0603020102020204" pitchFamily="34" charset="0"/>
            </a:endParaRPr>
          </a:p>
          <a:p>
            <a:pPr defTabSz="685800">
              <a:defRPr/>
            </a:pPr>
            <a:endParaRPr lang="en-US" altLang="en-US" sz="2775" b="1" kern="0" dirty="0">
              <a:solidFill>
                <a:srgbClr val="F58025"/>
              </a:solidFill>
              <a:latin typeface="Franklin Gothic Medium" panose="020B0603020102020204" pitchFamily="34" charset="0"/>
            </a:endParaRPr>
          </a:p>
          <a:p>
            <a:pPr defTabSz="685800">
              <a:defRPr/>
            </a:pPr>
            <a:r>
              <a:rPr lang="en-US" altLang="en-US" sz="2775" b="1" kern="0" dirty="0">
                <a:solidFill>
                  <a:srgbClr val="F58025"/>
                </a:solidFill>
                <a:latin typeface="Franklin Gothic Medium" panose="020B0603020102020204" pitchFamily="34" charset="0"/>
              </a:rPr>
              <a:t>					</a:t>
            </a:r>
          </a:p>
        </p:txBody>
      </p:sp>
      <p:pic>
        <p:nvPicPr>
          <p:cNvPr id="11269" name="Picture 3"/>
          <p:cNvPicPr>
            <a:picLocks noChangeAspect="1"/>
          </p:cNvPicPr>
          <p:nvPr/>
        </p:nvPicPr>
        <p:blipFill>
          <a:blip r:embed="rId3" cstate="print">
            <a:extLst>
              <a:ext uri="{28A0092B-C50C-407E-A947-70E740481C1C}">
                <a14:useLocalDpi xmlns:a14="http://schemas.microsoft.com/office/drawing/2010/main" val="0"/>
              </a:ext>
            </a:extLst>
          </a:blip>
          <a:srcRect t="32726" b="34547"/>
          <a:stretch>
            <a:fillRect/>
          </a:stretch>
        </p:blipFill>
        <p:spPr bwMode="auto">
          <a:xfrm>
            <a:off x="0" y="4638675"/>
            <a:ext cx="9144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5772154" y="914402"/>
            <a:ext cx="2600325" cy="276997"/>
          </a:xfrm>
          <a:prstGeom prst="rect">
            <a:avLst/>
          </a:prstGeom>
          <a:noFill/>
        </p:spPr>
        <p:txBody>
          <a:bodyPr lIns="68579" tIns="34289" rIns="68579" bIns="34289">
            <a:spAutoFit/>
          </a:bodyPr>
          <a:lstStyle/>
          <a:p>
            <a:pPr defTabSz="685800">
              <a:defRPr/>
            </a:pPr>
            <a:endParaRPr lang="en-US" sz="1350" kern="0" dirty="0">
              <a:solidFill>
                <a:sysClr val="windowText" lastClr="000000"/>
              </a:solidFill>
              <a:ea typeface="MS PGothic" pitchFamily="34" charset="-128"/>
            </a:endParaRPr>
          </a:p>
        </p:txBody>
      </p:sp>
      <p:sp>
        <p:nvSpPr>
          <p:cNvPr id="14343" name="TextBox 7"/>
          <p:cNvSpPr txBox="1">
            <a:spLocks noChangeArrowheads="1"/>
          </p:cNvSpPr>
          <p:nvPr/>
        </p:nvSpPr>
        <p:spPr bwMode="auto">
          <a:xfrm>
            <a:off x="-1722430" y="699447"/>
            <a:ext cx="7896221" cy="438580"/>
          </a:xfrm>
          <a:prstGeom prst="rect">
            <a:avLst/>
          </a:prstGeom>
          <a:noFill/>
          <a:ln>
            <a:noFill/>
          </a:ln>
        </p:spPr>
        <p:txBody>
          <a:bodyPr wrap="square" lIns="68579" tIns="34289" rIns="68579" bIns="34289">
            <a:spAutoFit/>
          </a:bodyP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defTabSz="685800">
              <a:defRPr/>
            </a:pPr>
            <a:endParaRPr lang="en-US" altLang="en-US" kern="0" dirty="0">
              <a:solidFill>
                <a:prstClr val="black"/>
              </a:solidFill>
              <a:cs typeface="Calibri" panose="020F0502020204030204" pitchFamily="34" charset="0"/>
            </a:endParaRPr>
          </a:p>
        </p:txBody>
      </p:sp>
      <p:pic>
        <p:nvPicPr>
          <p:cNvPr id="2" name="Picture 1"/>
          <p:cNvPicPr>
            <a:picLocks noChangeAspect="1"/>
          </p:cNvPicPr>
          <p:nvPr/>
        </p:nvPicPr>
        <p:blipFill>
          <a:blip r:embed="rId4"/>
          <a:stretch>
            <a:fillRect/>
          </a:stretch>
        </p:blipFill>
        <p:spPr>
          <a:xfrm>
            <a:off x="1066800" y="1436492"/>
            <a:ext cx="3505200" cy="1130427"/>
          </a:xfrm>
          <a:prstGeom prst="rect">
            <a:avLst/>
          </a:prstGeom>
        </p:spPr>
      </p:pic>
      <p:pic>
        <p:nvPicPr>
          <p:cNvPr id="1028" name="Picture 4" descr="Image result for workforce matte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93246" y="1472192"/>
            <a:ext cx="2286000" cy="128405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Image result for northern california grantmaker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0049" y="2739930"/>
            <a:ext cx="1488440" cy="1275080"/>
          </a:xfrm>
          <a:prstGeom prst="rect">
            <a:avLst/>
          </a:prstGeom>
          <a:noFill/>
          <a:ln>
            <a:noFill/>
          </a:ln>
        </p:spPr>
      </p:pic>
      <p:pic>
        <p:nvPicPr>
          <p:cNvPr id="1038" name="Picture 14" descr="Image result for southern california grantmaker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18180" y="2702873"/>
            <a:ext cx="3273425" cy="1442037"/>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Image result for san diego grantmaker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48400" y="2952750"/>
            <a:ext cx="2429750" cy="792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6563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CIR-Template1-patterns" id="{F8D346D2-F377-E748-97E6-9861551645F0}" vid="{16661345-6ACE-AA4B-9C28-9199D00D0F99}"/>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CIR-Template1-patterns" id="{F8D346D2-F377-E748-97E6-9861551645F0}" vid="{16661345-6ACE-AA4B-9C28-9199D00D0F9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3671</TotalTime>
  <Words>1140</Words>
  <Application>Microsoft Office PowerPoint</Application>
  <PresentationFormat>On-screen Show (16:9)</PresentationFormat>
  <Paragraphs>77</Paragraphs>
  <Slides>9</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Adobe Devanagari</vt:lpstr>
      <vt:lpstr>Arial</vt:lpstr>
      <vt:lpstr>Calibri</vt:lpstr>
      <vt:lpstr>Calibri Light</vt:lpstr>
      <vt:lpstr>Franklin Gothic Medium</vt:lpstr>
      <vt:lpstr>Wingdings</vt: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Caleb Beaudoin</dc:creator>
  <cp:lastModifiedBy>Ursula Bischoff</cp:lastModifiedBy>
  <cp:revision>36</cp:revision>
  <dcterms:created xsi:type="dcterms:W3CDTF">2018-02-23T23:42:00Z</dcterms:created>
  <dcterms:modified xsi:type="dcterms:W3CDTF">2021-02-20T19:37:50Z</dcterms:modified>
</cp:coreProperties>
</file>