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Economica"/>
      <p:regular r:id="rId16"/>
      <p:bold r:id="rId17"/>
      <p:italic r:id="rId18"/>
      <p:boldItalic r:id="rId19"/>
    </p:embeddedFont>
    <p:embeddedFont>
      <p:font typeface="Open Sans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-regular.fntdata"/><Relationship Id="rId11" Type="http://schemas.openxmlformats.org/officeDocument/2006/relationships/slide" Target="slides/slide6.xml"/><Relationship Id="rId22" Type="http://schemas.openxmlformats.org/officeDocument/2006/relationships/font" Target="fonts/OpenSans-italic.fntdata"/><Relationship Id="rId10" Type="http://schemas.openxmlformats.org/officeDocument/2006/relationships/slide" Target="slides/slide5.xml"/><Relationship Id="rId21" Type="http://schemas.openxmlformats.org/officeDocument/2006/relationships/font" Target="fonts/OpenSans-bold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schemas.openxmlformats.org/officeDocument/2006/relationships/font" Target="fonts/OpenSans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Economica-bold.fntdata"/><Relationship Id="rId16" Type="http://schemas.openxmlformats.org/officeDocument/2006/relationships/font" Target="fonts/Economica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Economica-boldItalic.fntdata"/><Relationship Id="rId6" Type="http://schemas.openxmlformats.org/officeDocument/2006/relationships/slide" Target="slides/slide1.xml"/><Relationship Id="rId18" Type="http://schemas.openxmlformats.org/officeDocument/2006/relationships/font" Target="fonts/Economica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bbd17ab9e8_0_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bbd17ab9e8_0_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d1173d5bc3_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d1173d5bc3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d1173d5bc3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d1173d5bc3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Metaphor alone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d1173d5bc3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d1173d5bc3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Metaphor alone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d1173d5bc3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d1173d5bc3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Metaphor alone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bbd17ab9e8_0_1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bbd17ab9e8_0_1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-"/>
            </a:pPr>
            <a:r>
              <a:rPr lang="en">
                <a:solidFill>
                  <a:schemeClr val="dk1"/>
                </a:solidFill>
              </a:rPr>
              <a:t>Black workers are highly represented in the industries that are most impacted by periods of economic decline, these industries include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bbd17ab9e8_0_1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bbd17ab9e8_0_1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d1173d5bc3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d1173d5bc3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But they still only represent % of total California workforce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bbd17ab9e8_0_1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bbd17ab9e8_0_1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Metaphor alone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d1173d5bc3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d1173d5bc3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Metaphor alone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744013" y="756700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5318350" y="32667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11"/>
          <p:cNvSpPr txBox="1"/>
          <p:nvPr>
            <p:ph hasCustomPrompt="1" type="title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/>
          <p:nvPr>
            <p:ph idx="1" type="body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flipH="1">
            <a:off x="7595938" y="4602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7" name="Google Shape;17;p3"/>
          <p:cNvSpPr/>
          <p:nvPr/>
        </p:nvSpPr>
        <p:spPr>
          <a:xfrm flipH="1" rot="10800000">
            <a:off x="466425" y="35583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8" name="Google Shape;18;p3"/>
          <p:cNvSpPr txBox="1"/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p4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2" type="body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311700" y="1399400"/>
            <a:ext cx="2808000" cy="278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6" name="Google Shape;36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8"/>
          <p:cNvSpPr txBox="1"/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0" name="Google Shape;4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4" name="Google Shape;44;p9"/>
          <p:cNvSpPr txBox="1"/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" type="subTitle"/>
          </p:nvPr>
        </p:nvSpPr>
        <p:spPr>
          <a:xfrm>
            <a:off x="265500" y="2769001"/>
            <a:ext cx="4045200" cy="157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46" name="Google Shape;46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/>
          <p:nvPr>
            <p:ph idx="1" type="body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/>
        </p:txBody>
      </p:sp>
      <p:sp>
        <p:nvSpPr>
          <p:cNvPr id="50" name="Google Shape;50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lux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826860">
            <a:alpha val="76540"/>
          </a:srgbClr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/>
          <p:nvPr>
            <p:ph type="title"/>
          </p:nvPr>
        </p:nvSpPr>
        <p:spPr>
          <a:xfrm>
            <a:off x="773700" y="2355950"/>
            <a:ext cx="7596600" cy="153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2880">
                <a:solidFill>
                  <a:srgbClr val="E0B5A6"/>
                </a:solidFill>
              </a:rPr>
              <a:t>Lola Smallwood Cuevas</a:t>
            </a:r>
            <a:endParaRPr sz="2880">
              <a:solidFill>
                <a:srgbClr val="E0B5A6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2880">
                <a:solidFill>
                  <a:srgbClr val="E0B5A6"/>
                </a:solidFill>
              </a:rPr>
              <a:t>Elda Solomon</a:t>
            </a:r>
            <a:endParaRPr sz="2880">
              <a:solidFill>
                <a:srgbClr val="E0B5A6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t/>
            </a:r>
            <a:endParaRPr sz="1280"/>
          </a:p>
        </p:txBody>
      </p:sp>
      <p:sp>
        <p:nvSpPr>
          <p:cNvPr id="63" name="Google Shape;63;p13"/>
          <p:cNvSpPr txBox="1"/>
          <p:nvPr/>
        </p:nvSpPr>
        <p:spPr>
          <a:xfrm>
            <a:off x="879225" y="1832850"/>
            <a:ext cx="75615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Black Labor Crisis</a:t>
            </a:r>
            <a:endParaRPr sz="4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826860">
            <a:alpha val="76540"/>
          </a:srgbClr>
        </a:solidFill>
      </p:bgPr>
    </p:bg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2"/>
          <p:cNvSpPr txBox="1"/>
          <p:nvPr/>
        </p:nvSpPr>
        <p:spPr>
          <a:xfrm>
            <a:off x="1321325" y="945900"/>
            <a:ext cx="62370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5000">
              <a:solidFill>
                <a:schemeClr val="lt2"/>
              </a:solidFill>
              <a:latin typeface="Economica"/>
              <a:ea typeface="Economica"/>
              <a:cs typeface="Economica"/>
              <a:sym typeface="Economica"/>
            </a:endParaRPr>
          </a:p>
        </p:txBody>
      </p:sp>
      <p:sp>
        <p:nvSpPr>
          <p:cNvPr id="165" name="Google Shape;165;p22"/>
          <p:cNvSpPr txBox="1"/>
          <p:nvPr/>
        </p:nvSpPr>
        <p:spPr>
          <a:xfrm>
            <a:off x="1823525" y="2002125"/>
            <a:ext cx="52326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000">
              <a:solidFill>
                <a:srgbClr val="E0B5A6"/>
              </a:solidFill>
              <a:latin typeface="Economica"/>
              <a:ea typeface="Economica"/>
              <a:cs typeface="Economica"/>
              <a:sym typeface="Economica"/>
            </a:endParaRPr>
          </a:p>
        </p:txBody>
      </p:sp>
      <p:sp>
        <p:nvSpPr>
          <p:cNvPr id="166" name="Google Shape;166;p22"/>
          <p:cNvSpPr txBox="1"/>
          <p:nvPr/>
        </p:nvSpPr>
        <p:spPr>
          <a:xfrm>
            <a:off x="771725" y="171775"/>
            <a:ext cx="7336200" cy="48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1"/>
                </a:solidFill>
              </a:rPr>
              <a:t> Approaches to Shared Prosperity for </a:t>
            </a:r>
            <a:endParaRPr b="1" sz="20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1"/>
                </a:solidFill>
              </a:rPr>
              <a:t>Marginalized and Underrepresented Populations</a:t>
            </a:r>
            <a:endParaRPr b="1" sz="20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chemeClr val="dk1"/>
                </a:solidFill>
              </a:rPr>
              <a:t>1)</a:t>
            </a:r>
            <a:r>
              <a:rPr lang="en" sz="1100">
                <a:solidFill>
                  <a:schemeClr val="dk1"/>
                </a:solidFill>
              </a:rPr>
              <a:t>   </a:t>
            </a:r>
            <a:r>
              <a:rPr lang="en" sz="2000">
                <a:solidFill>
                  <a:schemeClr val="dk1"/>
                </a:solidFill>
              </a:rPr>
              <a:t>Policy Advocacy for Real Workforce  Investment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chemeClr val="dk1"/>
                </a:solidFill>
              </a:rPr>
              <a:t>2)</a:t>
            </a:r>
            <a:r>
              <a:rPr lang="en" sz="1100">
                <a:solidFill>
                  <a:schemeClr val="dk1"/>
                </a:solidFill>
              </a:rPr>
              <a:t>   </a:t>
            </a:r>
            <a:r>
              <a:rPr lang="en" sz="2000">
                <a:solidFill>
                  <a:schemeClr val="dk1"/>
                </a:solidFill>
              </a:rPr>
              <a:t>More Investment in Holistic Capacity and Training Formulas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chemeClr val="dk1"/>
                </a:solidFill>
              </a:rPr>
              <a:t>3)</a:t>
            </a:r>
            <a:r>
              <a:rPr lang="en" sz="1100">
                <a:solidFill>
                  <a:schemeClr val="dk1"/>
                </a:solidFill>
              </a:rPr>
              <a:t>   </a:t>
            </a:r>
            <a:r>
              <a:rPr lang="en" sz="2000">
                <a:solidFill>
                  <a:schemeClr val="dk1"/>
                </a:solidFill>
              </a:rPr>
              <a:t>Targeted Apprenticeship Exit-Employment Priority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chemeClr val="dk1"/>
                </a:solidFill>
              </a:rPr>
              <a:t>4)</a:t>
            </a:r>
            <a:r>
              <a:rPr lang="en" sz="1100">
                <a:solidFill>
                  <a:schemeClr val="dk1"/>
                </a:solidFill>
              </a:rPr>
              <a:t>   </a:t>
            </a:r>
            <a:r>
              <a:rPr lang="en" sz="2000">
                <a:solidFill>
                  <a:schemeClr val="dk1"/>
                </a:solidFill>
              </a:rPr>
              <a:t>Employer competency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chemeClr val="dk1"/>
                </a:solidFill>
              </a:rPr>
              <a:t>5)</a:t>
            </a:r>
            <a:r>
              <a:rPr lang="en" sz="1100">
                <a:solidFill>
                  <a:schemeClr val="dk1"/>
                </a:solidFill>
              </a:rPr>
              <a:t>   </a:t>
            </a:r>
            <a:r>
              <a:rPr lang="en" sz="2000">
                <a:solidFill>
                  <a:schemeClr val="dk1"/>
                </a:solidFill>
              </a:rPr>
              <a:t>Worker Leadership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chemeClr val="dk1"/>
                </a:solidFill>
              </a:rPr>
              <a:t>6)</a:t>
            </a:r>
            <a:r>
              <a:rPr lang="en" sz="1100">
                <a:solidFill>
                  <a:schemeClr val="dk1"/>
                </a:solidFill>
              </a:rPr>
              <a:t>   </a:t>
            </a:r>
            <a:r>
              <a:rPr lang="en" sz="2000">
                <a:solidFill>
                  <a:schemeClr val="dk1"/>
                </a:solidFill>
              </a:rPr>
              <a:t>Durable CBO Partnerships  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chemeClr val="dk1"/>
                </a:solidFill>
              </a:rPr>
              <a:t>7)</a:t>
            </a:r>
            <a:r>
              <a:rPr lang="en" sz="1100">
                <a:solidFill>
                  <a:schemeClr val="dk1"/>
                </a:solidFill>
              </a:rPr>
              <a:t>   </a:t>
            </a:r>
            <a:r>
              <a:rPr lang="en" sz="2000">
                <a:solidFill>
                  <a:schemeClr val="dk1"/>
                </a:solidFill>
              </a:rPr>
              <a:t>Worker mentorship/peer networks</a:t>
            </a:r>
            <a:r>
              <a:rPr b="1" lang="en" sz="1900">
                <a:solidFill>
                  <a:schemeClr val="dk1"/>
                </a:solidFill>
              </a:rPr>
              <a:t> </a:t>
            </a:r>
            <a:endParaRPr b="1" sz="1900">
              <a:solidFill>
                <a:schemeClr val="dk1"/>
              </a:solidFill>
            </a:endParaRPr>
          </a:p>
        </p:txBody>
      </p:sp>
      <p:cxnSp>
        <p:nvCxnSpPr>
          <p:cNvPr id="167" name="Google Shape;167;p22"/>
          <p:cNvCxnSpPr/>
          <p:nvPr/>
        </p:nvCxnSpPr>
        <p:spPr>
          <a:xfrm>
            <a:off x="614425" y="277550"/>
            <a:ext cx="1783800" cy="1731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68" name="Google Shape;168;p22"/>
          <p:cNvCxnSpPr/>
          <p:nvPr/>
        </p:nvCxnSpPr>
        <p:spPr>
          <a:xfrm flipH="1">
            <a:off x="1017500" y="277500"/>
            <a:ext cx="898500" cy="3805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69" name="Google Shape;169;p22"/>
          <p:cNvCxnSpPr/>
          <p:nvPr/>
        </p:nvCxnSpPr>
        <p:spPr>
          <a:xfrm>
            <a:off x="739975" y="2246350"/>
            <a:ext cx="2444700" cy="2154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70" name="Google Shape;170;p22"/>
          <p:cNvCxnSpPr/>
          <p:nvPr/>
        </p:nvCxnSpPr>
        <p:spPr>
          <a:xfrm>
            <a:off x="5668750" y="330350"/>
            <a:ext cx="3092100" cy="1625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71" name="Google Shape;171;p22"/>
          <p:cNvCxnSpPr/>
          <p:nvPr/>
        </p:nvCxnSpPr>
        <p:spPr>
          <a:xfrm flipH="1">
            <a:off x="6884375" y="581400"/>
            <a:ext cx="1083600" cy="2550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72" name="Google Shape;172;p22"/>
          <p:cNvCxnSpPr/>
          <p:nvPr/>
        </p:nvCxnSpPr>
        <p:spPr>
          <a:xfrm>
            <a:off x="5774450" y="1440300"/>
            <a:ext cx="2087700" cy="1070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73" name="Google Shape;173;p22"/>
          <p:cNvCxnSpPr/>
          <p:nvPr/>
        </p:nvCxnSpPr>
        <p:spPr>
          <a:xfrm>
            <a:off x="6488000" y="2523850"/>
            <a:ext cx="2167200" cy="1123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74" name="Google Shape;174;p22"/>
          <p:cNvCxnSpPr/>
          <p:nvPr/>
        </p:nvCxnSpPr>
        <p:spPr>
          <a:xfrm flipH="1">
            <a:off x="7637575" y="2748475"/>
            <a:ext cx="806100" cy="1704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75" name="Google Shape;175;p22"/>
          <p:cNvCxnSpPr/>
          <p:nvPr/>
        </p:nvCxnSpPr>
        <p:spPr>
          <a:xfrm rot="10800000">
            <a:off x="6871200" y="1479950"/>
            <a:ext cx="1427100" cy="2854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76" name="Google Shape;176;p22"/>
          <p:cNvCxnSpPr/>
          <p:nvPr/>
        </p:nvCxnSpPr>
        <p:spPr>
          <a:xfrm flipH="1" rot="10800000">
            <a:off x="554975" y="1929250"/>
            <a:ext cx="1836600" cy="1744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77" name="Google Shape;177;p22"/>
          <p:cNvCxnSpPr/>
          <p:nvPr/>
        </p:nvCxnSpPr>
        <p:spPr>
          <a:xfrm flipH="1" rot="10800000">
            <a:off x="1149600" y="2655900"/>
            <a:ext cx="1889700" cy="2193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78" name="Google Shape;178;p22"/>
          <p:cNvCxnSpPr/>
          <p:nvPr/>
        </p:nvCxnSpPr>
        <p:spPr>
          <a:xfrm flipH="1" rot="10800000">
            <a:off x="462475" y="740000"/>
            <a:ext cx="2087700" cy="885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79" name="Google Shape;179;p22"/>
          <p:cNvCxnSpPr/>
          <p:nvPr/>
        </p:nvCxnSpPr>
        <p:spPr>
          <a:xfrm>
            <a:off x="3495175" y="3303525"/>
            <a:ext cx="2365200" cy="1545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80" name="Google Shape;180;p22"/>
          <p:cNvCxnSpPr/>
          <p:nvPr/>
        </p:nvCxnSpPr>
        <p:spPr>
          <a:xfrm flipH="1" rot="10800000">
            <a:off x="6170875" y="3356325"/>
            <a:ext cx="1057200" cy="1440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81" name="Google Shape;181;p22"/>
          <p:cNvCxnSpPr/>
          <p:nvPr/>
        </p:nvCxnSpPr>
        <p:spPr>
          <a:xfrm>
            <a:off x="1017475" y="1823525"/>
            <a:ext cx="1268400" cy="1110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82" name="Google Shape;182;p22"/>
          <p:cNvCxnSpPr/>
          <p:nvPr/>
        </p:nvCxnSpPr>
        <p:spPr>
          <a:xfrm>
            <a:off x="7280850" y="317125"/>
            <a:ext cx="1017600" cy="1995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0B5A6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/>
          <p:nvPr/>
        </p:nvSpPr>
        <p:spPr>
          <a:xfrm>
            <a:off x="2907050" y="2074575"/>
            <a:ext cx="3382800" cy="11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Economica"/>
              <a:ea typeface="Economica"/>
              <a:cs typeface="Economica"/>
              <a:sym typeface="Economic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9" name="Google Shape;69;p14"/>
          <p:cNvSpPr txBox="1"/>
          <p:nvPr/>
        </p:nvSpPr>
        <p:spPr>
          <a:xfrm>
            <a:off x="2847650" y="1829200"/>
            <a:ext cx="35016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6000">
                <a:solidFill>
                  <a:srgbClr val="FFFFFF"/>
                </a:solidFill>
                <a:latin typeface="Economica"/>
                <a:ea typeface="Economica"/>
                <a:cs typeface="Economica"/>
                <a:sym typeface="Economica"/>
              </a:rPr>
              <a:t>METAPHOR</a:t>
            </a:r>
            <a:endParaRPr sz="6000">
              <a:solidFill>
                <a:srgbClr val="FFFFFF"/>
              </a:solidFill>
              <a:latin typeface="Economica"/>
              <a:ea typeface="Economica"/>
              <a:cs typeface="Economica"/>
              <a:sym typeface="Economica"/>
            </a:endParaRPr>
          </a:p>
        </p:txBody>
      </p:sp>
      <p:sp>
        <p:nvSpPr>
          <p:cNvPr id="70" name="Google Shape;70;p14"/>
          <p:cNvSpPr txBox="1"/>
          <p:nvPr/>
        </p:nvSpPr>
        <p:spPr>
          <a:xfrm>
            <a:off x="2862975" y="876425"/>
            <a:ext cx="3382800" cy="3257400"/>
          </a:xfrm>
          <a:prstGeom prst="rect">
            <a:avLst/>
          </a:prstGeom>
          <a:noFill/>
          <a:ln cap="flat" cmpd="sng" w="381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1" name="Google Shape;71;p14"/>
          <p:cNvSpPr/>
          <p:nvPr/>
        </p:nvSpPr>
        <p:spPr>
          <a:xfrm>
            <a:off x="3110300" y="1901475"/>
            <a:ext cx="2976300" cy="1462200"/>
          </a:xfrm>
          <a:prstGeom prst="rect">
            <a:avLst/>
          </a:prstGeom>
          <a:solidFill>
            <a:srgbClr val="E0B5A6"/>
          </a:solidFill>
          <a:ln cap="flat" cmpd="sng" w="9525">
            <a:solidFill>
              <a:srgbClr val="E0B5A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4"/>
          <p:cNvSpPr txBox="1"/>
          <p:nvPr/>
        </p:nvSpPr>
        <p:spPr>
          <a:xfrm>
            <a:off x="3079875" y="1068100"/>
            <a:ext cx="2976300" cy="16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latin typeface="Open Sans"/>
                <a:ea typeface="Open Sans"/>
                <a:cs typeface="Open Sans"/>
                <a:sym typeface="Open Sans"/>
              </a:rPr>
              <a:t>6.5</a:t>
            </a:r>
            <a:r>
              <a:rPr lang="en" sz="7200">
                <a:latin typeface="Open Sans"/>
                <a:ea typeface="Open Sans"/>
                <a:cs typeface="Open Sans"/>
                <a:sym typeface="Open Sans"/>
              </a:rPr>
              <a:t>% </a:t>
            </a:r>
            <a:endParaRPr sz="72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3" name="Google Shape;73;p14"/>
          <p:cNvSpPr txBox="1"/>
          <p:nvPr/>
        </p:nvSpPr>
        <p:spPr>
          <a:xfrm>
            <a:off x="4479825" y="1503650"/>
            <a:ext cx="59730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4" name="Google Shape;74;p14"/>
          <p:cNvSpPr txBox="1"/>
          <p:nvPr/>
        </p:nvSpPr>
        <p:spPr>
          <a:xfrm>
            <a:off x="3048775" y="2519900"/>
            <a:ext cx="3037800" cy="615600"/>
          </a:xfrm>
          <a:prstGeom prst="rect">
            <a:avLst/>
          </a:prstGeom>
          <a:noFill/>
          <a:ln cap="flat" cmpd="sng" w="381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Total percentage of Black people in California in 2019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2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/>
          <p:nvPr/>
        </p:nvSpPr>
        <p:spPr>
          <a:xfrm>
            <a:off x="2907050" y="2074575"/>
            <a:ext cx="3382800" cy="11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Economica"/>
              <a:ea typeface="Economica"/>
              <a:cs typeface="Economica"/>
              <a:sym typeface="Economic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0" name="Google Shape;80;p15"/>
          <p:cNvSpPr txBox="1"/>
          <p:nvPr/>
        </p:nvSpPr>
        <p:spPr>
          <a:xfrm>
            <a:off x="2847650" y="1829200"/>
            <a:ext cx="35016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6000">
                <a:solidFill>
                  <a:srgbClr val="FFFFFF"/>
                </a:solidFill>
                <a:latin typeface="Economica"/>
                <a:ea typeface="Economica"/>
                <a:cs typeface="Economica"/>
                <a:sym typeface="Economica"/>
              </a:rPr>
              <a:t>METAPHOR</a:t>
            </a:r>
            <a:endParaRPr sz="6000">
              <a:solidFill>
                <a:srgbClr val="FFFFFF"/>
              </a:solidFill>
              <a:latin typeface="Economica"/>
              <a:ea typeface="Economica"/>
              <a:cs typeface="Economica"/>
              <a:sym typeface="Economica"/>
            </a:endParaRPr>
          </a:p>
        </p:txBody>
      </p:sp>
      <p:sp>
        <p:nvSpPr>
          <p:cNvPr id="81" name="Google Shape;81;p15"/>
          <p:cNvSpPr txBox="1"/>
          <p:nvPr/>
        </p:nvSpPr>
        <p:spPr>
          <a:xfrm>
            <a:off x="2862975" y="876425"/>
            <a:ext cx="3382800" cy="3257400"/>
          </a:xfrm>
          <a:prstGeom prst="rect">
            <a:avLst/>
          </a:prstGeom>
          <a:noFill/>
          <a:ln cap="flat" cmpd="sng" w="381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2" name="Google Shape;82;p15"/>
          <p:cNvSpPr/>
          <p:nvPr/>
        </p:nvSpPr>
        <p:spPr>
          <a:xfrm>
            <a:off x="3110300" y="1901475"/>
            <a:ext cx="2976300" cy="1462200"/>
          </a:xfrm>
          <a:prstGeom prst="rect">
            <a:avLst/>
          </a:prstGeom>
          <a:solidFill>
            <a:srgbClr val="E0B5A6"/>
          </a:solidFill>
          <a:ln cap="flat" cmpd="sng" w="9525">
            <a:solidFill>
              <a:srgbClr val="E0B5A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5"/>
          <p:cNvSpPr txBox="1"/>
          <p:nvPr/>
        </p:nvSpPr>
        <p:spPr>
          <a:xfrm>
            <a:off x="3079875" y="1068100"/>
            <a:ext cx="2976300" cy="16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latin typeface="Open Sans"/>
                <a:ea typeface="Open Sans"/>
                <a:cs typeface="Open Sans"/>
                <a:sym typeface="Open Sans"/>
              </a:rPr>
              <a:t>7</a:t>
            </a:r>
            <a:r>
              <a:rPr lang="en" sz="9600">
                <a:latin typeface="Open Sans"/>
                <a:ea typeface="Open Sans"/>
                <a:cs typeface="Open Sans"/>
                <a:sym typeface="Open Sans"/>
              </a:rPr>
              <a:t>.7</a:t>
            </a:r>
            <a:r>
              <a:rPr lang="en" sz="7200">
                <a:latin typeface="Open Sans"/>
                <a:ea typeface="Open Sans"/>
                <a:cs typeface="Open Sans"/>
                <a:sym typeface="Open Sans"/>
              </a:rPr>
              <a:t>% </a:t>
            </a:r>
            <a:endParaRPr sz="72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4" name="Google Shape;84;p15"/>
          <p:cNvSpPr txBox="1"/>
          <p:nvPr/>
        </p:nvSpPr>
        <p:spPr>
          <a:xfrm>
            <a:off x="4479825" y="1503650"/>
            <a:ext cx="59730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5" name="Google Shape;85;p15"/>
          <p:cNvSpPr txBox="1"/>
          <p:nvPr/>
        </p:nvSpPr>
        <p:spPr>
          <a:xfrm>
            <a:off x="3048775" y="2519900"/>
            <a:ext cx="3037800" cy="615600"/>
          </a:xfrm>
          <a:prstGeom prst="rect">
            <a:avLst/>
          </a:prstGeom>
          <a:noFill/>
          <a:ln cap="flat" cmpd="sng" w="381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Black unemployment prior to COVID-19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6"/>
          <p:cNvSpPr txBox="1"/>
          <p:nvPr/>
        </p:nvSpPr>
        <p:spPr>
          <a:xfrm>
            <a:off x="2907050" y="2074575"/>
            <a:ext cx="3382800" cy="11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Economica"/>
              <a:ea typeface="Economica"/>
              <a:cs typeface="Economica"/>
              <a:sym typeface="Economic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1" name="Google Shape;91;p16"/>
          <p:cNvSpPr txBox="1"/>
          <p:nvPr/>
        </p:nvSpPr>
        <p:spPr>
          <a:xfrm>
            <a:off x="2847650" y="1829200"/>
            <a:ext cx="35016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6000">
                <a:solidFill>
                  <a:srgbClr val="FFFFFF"/>
                </a:solidFill>
                <a:latin typeface="Economica"/>
                <a:ea typeface="Economica"/>
                <a:cs typeface="Economica"/>
                <a:sym typeface="Economica"/>
              </a:rPr>
              <a:t>METAPHOR</a:t>
            </a:r>
            <a:endParaRPr sz="6000">
              <a:solidFill>
                <a:srgbClr val="FFFFFF"/>
              </a:solidFill>
              <a:latin typeface="Economica"/>
              <a:ea typeface="Economica"/>
              <a:cs typeface="Economica"/>
              <a:sym typeface="Economica"/>
            </a:endParaRPr>
          </a:p>
        </p:txBody>
      </p:sp>
      <p:sp>
        <p:nvSpPr>
          <p:cNvPr id="92" name="Google Shape;92;p16"/>
          <p:cNvSpPr txBox="1"/>
          <p:nvPr/>
        </p:nvSpPr>
        <p:spPr>
          <a:xfrm>
            <a:off x="2862975" y="876425"/>
            <a:ext cx="3382800" cy="3257400"/>
          </a:xfrm>
          <a:prstGeom prst="rect">
            <a:avLst/>
          </a:prstGeom>
          <a:noFill/>
          <a:ln cap="flat" cmpd="sng" w="381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3" name="Google Shape;93;p16"/>
          <p:cNvSpPr/>
          <p:nvPr/>
        </p:nvSpPr>
        <p:spPr>
          <a:xfrm>
            <a:off x="3110300" y="1901475"/>
            <a:ext cx="2976300" cy="1462200"/>
          </a:xfrm>
          <a:prstGeom prst="rect">
            <a:avLst/>
          </a:prstGeom>
          <a:solidFill>
            <a:srgbClr val="E0B5A6"/>
          </a:solidFill>
          <a:ln cap="flat" cmpd="sng" w="9525">
            <a:solidFill>
              <a:srgbClr val="E0B5A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6"/>
          <p:cNvSpPr txBox="1"/>
          <p:nvPr/>
        </p:nvSpPr>
        <p:spPr>
          <a:xfrm>
            <a:off x="3079875" y="1068100"/>
            <a:ext cx="2976300" cy="16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latin typeface="Open Sans"/>
                <a:ea typeface="Open Sans"/>
                <a:cs typeface="Open Sans"/>
                <a:sym typeface="Open Sans"/>
              </a:rPr>
              <a:t>17</a:t>
            </a:r>
            <a:r>
              <a:rPr lang="en" sz="7200">
                <a:latin typeface="Open Sans"/>
                <a:ea typeface="Open Sans"/>
                <a:cs typeface="Open Sans"/>
                <a:sym typeface="Open Sans"/>
              </a:rPr>
              <a:t>% </a:t>
            </a:r>
            <a:endParaRPr sz="72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5" name="Google Shape;95;p16"/>
          <p:cNvSpPr txBox="1"/>
          <p:nvPr/>
        </p:nvSpPr>
        <p:spPr>
          <a:xfrm>
            <a:off x="3048775" y="2519900"/>
            <a:ext cx="3037800" cy="615600"/>
          </a:xfrm>
          <a:prstGeom prst="rect">
            <a:avLst/>
          </a:prstGeom>
          <a:noFill/>
          <a:ln cap="flat" cmpd="sng" w="381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Of all essential workers in California are Black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7"/>
          <p:cNvSpPr txBox="1"/>
          <p:nvPr/>
        </p:nvSpPr>
        <p:spPr>
          <a:xfrm>
            <a:off x="825750" y="516900"/>
            <a:ext cx="74925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latin typeface="Economica"/>
              <a:ea typeface="Economica"/>
              <a:cs typeface="Economica"/>
              <a:sym typeface="Economica"/>
            </a:endParaRPr>
          </a:p>
        </p:txBody>
      </p:sp>
      <p:sp>
        <p:nvSpPr>
          <p:cNvPr id="101" name="Google Shape;101;p17"/>
          <p:cNvSpPr txBox="1"/>
          <p:nvPr/>
        </p:nvSpPr>
        <p:spPr>
          <a:xfrm>
            <a:off x="384675" y="594625"/>
            <a:ext cx="8297700" cy="395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400">
                <a:solidFill>
                  <a:schemeClr val="lt1"/>
                </a:solidFill>
              </a:rPr>
              <a:t>Accommodation:</a:t>
            </a:r>
            <a:endParaRPr b="1" sz="2400">
              <a:solidFill>
                <a:schemeClr val="lt1"/>
              </a:solidFill>
            </a:endParaRPr>
          </a:p>
          <a:p>
            <a:pPr indent="0" lvl="0" marL="4572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lt1"/>
                </a:solidFill>
              </a:rPr>
              <a:t>21,300 jobs lost </a:t>
            </a:r>
            <a:endParaRPr sz="2400">
              <a:solidFill>
                <a:schemeClr val="lt1"/>
              </a:solidFill>
            </a:endParaRPr>
          </a:p>
          <a:p>
            <a:pPr indent="0" lvl="0" marL="4572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E0B5A6"/>
                </a:solidFill>
              </a:rPr>
              <a:t>[42.6% decline]</a:t>
            </a:r>
            <a:endParaRPr sz="2400">
              <a:solidFill>
                <a:srgbClr val="E0B5A6"/>
              </a:solidFill>
            </a:endParaRPr>
          </a:p>
          <a:p>
            <a:pPr indent="0" lvl="0" marL="4572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400">
                <a:solidFill>
                  <a:schemeClr val="lt1"/>
                </a:solidFill>
              </a:rPr>
              <a:t>Food Service:</a:t>
            </a:r>
            <a:endParaRPr b="1" sz="2400">
              <a:solidFill>
                <a:schemeClr val="lt1"/>
              </a:solidFill>
            </a:endParaRPr>
          </a:p>
          <a:p>
            <a:pPr indent="0" lvl="0" marL="4572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lt1"/>
                </a:solidFill>
              </a:rPr>
              <a:t>104,600 jobs lost</a:t>
            </a:r>
            <a:endParaRPr sz="2400">
              <a:solidFill>
                <a:schemeClr val="lt1"/>
              </a:solidFill>
            </a:endParaRPr>
          </a:p>
          <a:p>
            <a:pPr indent="0" lvl="0" marL="4572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E0B5A6"/>
                </a:solidFill>
              </a:rPr>
              <a:t> [26.2% decline]</a:t>
            </a:r>
            <a:endParaRPr sz="2400">
              <a:solidFill>
                <a:srgbClr val="E0B5A6"/>
              </a:solidFill>
            </a:endParaRPr>
          </a:p>
          <a:p>
            <a:pPr indent="0" lvl="0" marL="4572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400">
                <a:solidFill>
                  <a:schemeClr val="lt1"/>
                </a:solidFill>
              </a:rPr>
              <a:t>Retail:</a:t>
            </a:r>
            <a:r>
              <a:rPr lang="en" sz="2400">
                <a:solidFill>
                  <a:schemeClr val="lt1"/>
                </a:solidFill>
              </a:rPr>
              <a:t> </a:t>
            </a:r>
            <a:endParaRPr sz="2400">
              <a:solidFill>
                <a:schemeClr val="lt1"/>
              </a:solidFill>
            </a:endParaRPr>
          </a:p>
          <a:p>
            <a:pPr indent="0" lvl="0" marL="4572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lt1"/>
                </a:solidFill>
              </a:rPr>
              <a:t>23,400 jobs lost </a:t>
            </a:r>
            <a:endParaRPr sz="2400">
              <a:solidFill>
                <a:schemeClr val="lt1"/>
              </a:solidFill>
            </a:endParaRPr>
          </a:p>
          <a:p>
            <a:pPr indent="0" lvl="0" marL="4572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E0B5A6"/>
                </a:solidFill>
              </a:rPr>
              <a:t>[22.1% decline]</a:t>
            </a:r>
            <a:endParaRPr sz="2400">
              <a:solidFill>
                <a:srgbClr val="E0B5A6"/>
              </a:solidFill>
              <a:latin typeface="Economica"/>
              <a:ea typeface="Economica"/>
              <a:cs typeface="Economica"/>
              <a:sym typeface="Economica"/>
            </a:endParaRPr>
          </a:p>
        </p:txBody>
      </p:sp>
      <p:cxnSp>
        <p:nvCxnSpPr>
          <p:cNvPr id="102" name="Google Shape;102;p17"/>
          <p:cNvCxnSpPr/>
          <p:nvPr/>
        </p:nvCxnSpPr>
        <p:spPr>
          <a:xfrm>
            <a:off x="8047250" y="3052400"/>
            <a:ext cx="26400" cy="1559400"/>
          </a:xfrm>
          <a:prstGeom prst="straightConnector1">
            <a:avLst/>
          </a:prstGeom>
          <a:noFill/>
          <a:ln cap="flat" cmpd="sng" w="7620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3" name="Google Shape;103;p17"/>
          <p:cNvCxnSpPr/>
          <p:nvPr/>
        </p:nvCxnSpPr>
        <p:spPr>
          <a:xfrm rot="10800000">
            <a:off x="6712550" y="4611800"/>
            <a:ext cx="1361100" cy="0"/>
          </a:xfrm>
          <a:prstGeom prst="straightConnector1">
            <a:avLst/>
          </a:prstGeom>
          <a:noFill/>
          <a:ln cap="flat" cmpd="sng" w="7620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04" name="Google Shape;104;p17"/>
          <p:cNvSpPr txBox="1"/>
          <p:nvPr/>
        </p:nvSpPr>
        <p:spPr>
          <a:xfrm>
            <a:off x="259250" y="4666475"/>
            <a:ext cx="31731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00">
                <a:solidFill>
                  <a:schemeClr val="dk1"/>
                </a:solidFill>
              </a:rPr>
              <a:t>LA County Workforce Development Board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826860">
            <a:alpha val="76540"/>
          </a:srgbClr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8"/>
          <p:cNvSpPr txBox="1"/>
          <p:nvPr/>
        </p:nvSpPr>
        <p:spPr>
          <a:xfrm>
            <a:off x="1321325" y="945900"/>
            <a:ext cx="6237000" cy="21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0">
                <a:solidFill>
                  <a:schemeClr val="lt2"/>
                </a:solidFill>
                <a:latin typeface="Economica"/>
                <a:ea typeface="Economica"/>
                <a:cs typeface="Economica"/>
                <a:sym typeface="Economica"/>
              </a:rPr>
              <a:t>392,000</a:t>
            </a:r>
            <a:endParaRPr sz="8000">
              <a:solidFill>
                <a:schemeClr val="lt2"/>
              </a:solidFill>
              <a:latin typeface="Economica"/>
              <a:ea typeface="Economica"/>
              <a:cs typeface="Economica"/>
              <a:sym typeface="Economic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000">
              <a:solidFill>
                <a:schemeClr val="lt2"/>
              </a:solidFill>
              <a:latin typeface="Economica"/>
              <a:ea typeface="Economica"/>
              <a:cs typeface="Economica"/>
              <a:sym typeface="Economica"/>
            </a:endParaRPr>
          </a:p>
        </p:txBody>
      </p:sp>
      <p:sp>
        <p:nvSpPr>
          <p:cNvPr id="110" name="Google Shape;110;p18"/>
          <p:cNvSpPr txBox="1"/>
          <p:nvPr/>
        </p:nvSpPr>
        <p:spPr>
          <a:xfrm>
            <a:off x="1823525" y="2002125"/>
            <a:ext cx="52326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>
                <a:solidFill>
                  <a:srgbClr val="E0B5A6"/>
                </a:solidFill>
                <a:latin typeface="Economica"/>
                <a:ea typeface="Economica"/>
                <a:cs typeface="Economica"/>
                <a:sym typeface="Economica"/>
              </a:rPr>
              <a:t>livable wage jobs lost</a:t>
            </a:r>
            <a:endParaRPr sz="5000">
              <a:solidFill>
                <a:srgbClr val="E0B5A6"/>
              </a:solidFill>
              <a:latin typeface="Economica"/>
              <a:ea typeface="Economica"/>
              <a:cs typeface="Economica"/>
              <a:sym typeface="Economica"/>
            </a:endParaRPr>
          </a:p>
        </p:txBody>
      </p:sp>
      <p:sp>
        <p:nvSpPr>
          <p:cNvPr id="111" name="Google Shape;111;p18"/>
          <p:cNvSpPr txBox="1"/>
          <p:nvPr/>
        </p:nvSpPr>
        <p:spPr>
          <a:xfrm>
            <a:off x="771725" y="2837500"/>
            <a:ext cx="73362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>
                <a:solidFill>
                  <a:srgbClr val="EFEFEF"/>
                </a:solidFill>
                <a:latin typeface="Economica"/>
                <a:ea typeface="Economica"/>
                <a:cs typeface="Economica"/>
                <a:sym typeface="Economica"/>
              </a:rPr>
              <a:t>by the end of 2020</a:t>
            </a:r>
            <a:endParaRPr sz="5000">
              <a:solidFill>
                <a:srgbClr val="EFEFEF"/>
              </a:solidFill>
              <a:latin typeface="Economica"/>
              <a:ea typeface="Economica"/>
              <a:cs typeface="Economica"/>
              <a:sym typeface="Economica"/>
            </a:endParaRPr>
          </a:p>
        </p:txBody>
      </p:sp>
      <p:cxnSp>
        <p:nvCxnSpPr>
          <p:cNvPr id="112" name="Google Shape;112;p18"/>
          <p:cNvCxnSpPr/>
          <p:nvPr/>
        </p:nvCxnSpPr>
        <p:spPr>
          <a:xfrm>
            <a:off x="528550" y="171775"/>
            <a:ext cx="1783800" cy="1731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3" name="Google Shape;113;p18"/>
          <p:cNvCxnSpPr/>
          <p:nvPr/>
        </p:nvCxnSpPr>
        <p:spPr>
          <a:xfrm flipH="1">
            <a:off x="1017500" y="277500"/>
            <a:ext cx="898500" cy="3805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4" name="Google Shape;114;p18"/>
          <p:cNvCxnSpPr/>
          <p:nvPr/>
        </p:nvCxnSpPr>
        <p:spPr>
          <a:xfrm>
            <a:off x="739975" y="2246350"/>
            <a:ext cx="2444700" cy="2154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5" name="Google Shape;115;p18"/>
          <p:cNvCxnSpPr/>
          <p:nvPr/>
        </p:nvCxnSpPr>
        <p:spPr>
          <a:xfrm>
            <a:off x="5668750" y="330350"/>
            <a:ext cx="3092100" cy="1625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6" name="Google Shape;116;p18"/>
          <p:cNvCxnSpPr/>
          <p:nvPr/>
        </p:nvCxnSpPr>
        <p:spPr>
          <a:xfrm flipH="1">
            <a:off x="6884375" y="581400"/>
            <a:ext cx="1083600" cy="2550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7" name="Google Shape;117;p18"/>
          <p:cNvCxnSpPr/>
          <p:nvPr/>
        </p:nvCxnSpPr>
        <p:spPr>
          <a:xfrm>
            <a:off x="5774450" y="1440300"/>
            <a:ext cx="2087700" cy="1070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8" name="Google Shape;118;p18"/>
          <p:cNvCxnSpPr/>
          <p:nvPr/>
        </p:nvCxnSpPr>
        <p:spPr>
          <a:xfrm>
            <a:off x="6488000" y="2523850"/>
            <a:ext cx="2167200" cy="1123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9" name="Google Shape;119;p18"/>
          <p:cNvCxnSpPr/>
          <p:nvPr/>
        </p:nvCxnSpPr>
        <p:spPr>
          <a:xfrm flipH="1">
            <a:off x="7637575" y="2748475"/>
            <a:ext cx="806100" cy="1704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0" name="Google Shape;120;p18"/>
          <p:cNvCxnSpPr/>
          <p:nvPr/>
        </p:nvCxnSpPr>
        <p:spPr>
          <a:xfrm rot="10800000">
            <a:off x="6871200" y="1479950"/>
            <a:ext cx="1427100" cy="2854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1" name="Google Shape;121;p18"/>
          <p:cNvCxnSpPr/>
          <p:nvPr/>
        </p:nvCxnSpPr>
        <p:spPr>
          <a:xfrm flipH="1" rot="10800000">
            <a:off x="554975" y="1929250"/>
            <a:ext cx="1836600" cy="1744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2" name="Google Shape;122;p18"/>
          <p:cNvCxnSpPr/>
          <p:nvPr/>
        </p:nvCxnSpPr>
        <p:spPr>
          <a:xfrm flipH="1" rot="10800000">
            <a:off x="1149600" y="2655900"/>
            <a:ext cx="1889700" cy="2193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3" name="Google Shape;123;p18"/>
          <p:cNvCxnSpPr/>
          <p:nvPr/>
        </p:nvCxnSpPr>
        <p:spPr>
          <a:xfrm flipH="1" rot="10800000">
            <a:off x="462475" y="740000"/>
            <a:ext cx="2087700" cy="885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4" name="Google Shape;124;p18"/>
          <p:cNvCxnSpPr/>
          <p:nvPr/>
        </p:nvCxnSpPr>
        <p:spPr>
          <a:xfrm>
            <a:off x="6355875" y="3435600"/>
            <a:ext cx="2365200" cy="1545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5" name="Google Shape;125;p18"/>
          <p:cNvCxnSpPr/>
          <p:nvPr/>
        </p:nvCxnSpPr>
        <p:spPr>
          <a:xfrm flipH="1" rot="10800000">
            <a:off x="6170875" y="3356325"/>
            <a:ext cx="1057200" cy="1440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6" name="Google Shape;126;p18"/>
          <p:cNvCxnSpPr/>
          <p:nvPr/>
        </p:nvCxnSpPr>
        <p:spPr>
          <a:xfrm>
            <a:off x="1017475" y="1823525"/>
            <a:ext cx="1268400" cy="1110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7" name="Google Shape;127;p18"/>
          <p:cNvCxnSpPr/>
          <p:nvPr/>
        </p:nvCxnSpPr>
        <p:spPr>
          <a:xfrm>
            <a:off x="7280850" y="317125"/>
            <a:ext cx="1017600" cy="1995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9"/>
          <p:cNvSpPr txBox="1"/>
          <p:nvPr/>
        </p:nvSpPr>
        <p:spPr>
          <a:xfrm>
            <a:off x="2907050" y="2074575"/>
            <a:ext cx="3382800" cy="11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Economica"/>
              <a:ea typeface="Economica"/>
              <a:cs typeface="Economica"/>
              <a:sym typeface="Economic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3" name="Google Shape;133;p19"/>
          <p:cNvSpPr txBox="1"/>
          <p:nvPr/>
        </p:nvSpPr>
        <p:spPr>
          <a:xfrm>
            <a:off x="2847650" y="1829200"/>
            <a:ext cx="35016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6000">
                <a:solidFill>
                  <a:srgbClr val="FFFFFF"/>
                </a:solidFill>
                <a:latin typeface="Economica"/>
                <a:ea typeface="Economica"/>
                <a:cs typeface="Economica"/>
                <a:sym typeface="Economica"/>
              </a:rPr>
              <a:t>METAPHOR</a:t>
            </a:r>
            <a:endParaRPr sz="6000">
              <a:solidFill>
                <a:srgbClr val="FFFFFF"/>
              </a:solidFill>
              <a:latin typeface="Economica"/>
              <a:ea typeface="Economica"/>
              <a:cs typeface="Economica"/>
              <a:sym typeface="Economica"/>
            </a:endParaRPr>
          </a:p>
        </p:txBody>
      </p:sp>
      <p:sp>
        <p:nvSpPr>
          <p:cNvPr id="134" name="Google Shape;134;p19"/>
          <p:cNvSpPr txBox="1"/>
          <p:nvPr/>
        </p:nvSpPr>
        <p:spPr>
          <a:xfrm>
            <a:off x="2862975" y="876425"/>
            <a:ext cx="3382800" cy="3257400"/>
          </a:xfrm>
          <a:prstGeom prst="rect">
            <a:avLst/>
          </a:prstGeom>
          <a:noFill/>
          <a:ln cap="flat" cmpd="sng" w="381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5" name="Google Shape;135;p19"/>
          <p:cNvSpPr/>
          <p:nvPr/>
        </p:nvSpPr>
        <p:spPr>
          <a:xfrm>
            <a:off x="3110300" y="1901475"/>
            <a:ext cx="2976300" cy="1462200"/>
          </a:xfrm>
          <a:prstGeom prst="rect">
            <a:avLst/>
          </a:prstGeom>
          <a:solidFill>
            <a:srgbClr val="E0B5A6"/>
          </a:solidFill>
          <a:ln cap="flat" cmpd="sng" w="9525">
            <a:solidFill>
              <a:srgbClr val="E0B5A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19"/>
          <p:cNvSpPr txBox="1"/>
          <p:nvPr/>
        </p:nvSpPr>
        <p:spPr>
          <a:xfrm>
            <a:off x="3079875" y="1068100"/>
            <a:ext cx="2976300" cy="16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latin typeface="Open Sans"/>
                <a:ea typeface="Open Sans"/>
                <a:cs typeface="Open Sans"/>
                <a:sym typeface="Open Sans"/>
              </a:rPr>
              <a:t>38</a:t>
            </a:r>
            <a:r>
              <a:rPr lang="en" sz="7200">
                <a:latin typeface="Open Sans"/>
                <a:ea typeface="Open Sans"/>
                <a:cs typeface="Open Sans"/>
                <a:sym typeface="Open Sans"/>
              </a:rPr>
              <a:t>% </a:t>
            </a:r>
            <a:endParaRPr sz="72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7" name="Google Shape;137;p19"/>
          <p:cNvSpPr txBox="1"/>
          <p:nvPr/>
        </p:nvSpPr>
        <p:spPr>
          <a:xfrm>
            <a:off x="3048775" y="2519900"/>
            <a:ext cx="3037800" cy="831300"/>
          </a:xfrm>
          <a:prstGeom prst="rect">
            <a:avLst/>
          </a:prstGeom>
          <a:noFill/>
          <a:ln cap="flat" cmpd="sng" w="381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Of all initial UI claims at the onset of the pandemic were made by Black workers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0B5A6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0"/>
          <p:cNvSpPr txBox="1"/>
          <p:nvPr/>
        </p:nvSpPr>
        <p:spPr>
          <a:xfrm>
            <a:off x="2907050" y="2074575"/>
            <a:ext cx="3382800" cy="11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Economica"/>
              <a:ea typeface="Economica"/>
              <a:cs typeface="Economica"/>
              <a:sym typeface="Economic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43" name="Google Shape;143;p20"/>
          <p:cNvSpPr txBox="1"/>
          <p:nvPr/>
        </p:nvSpPr>
        <p:spPr>
          <a:xfrm>
            <a:off x="2847650" y="1829200"/>
            <a:ext cx="35016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6000">
                <a:solidFill>
                  <a:srgbClr val="FFFFFF"/>
                </a:solidFill>
                <a:latin typeface="Economica"/>
                <a:ea typeface="Economica"/>
                <a:cs typeface="Economica"/>
                <a:sym typeface="Economica"/>
              </a:rPr>
              <a:t>METAPHOR</a:t>
            </a:r>
            <a:endParaRPr sz="6000">
              <a:solidFill>
                <a:srgbClr val="FFFFFF"/>
              </a:solidFill>
              <a:latin typeface="Economica"/>
              <a:ea typeface="Economica"/>
              <a:cs typeface="Economica"/>
              <a:sym typeface="Economica"/>
            </a:endParaRPr>
          </a:p>
        </p:txBody>
      </p:sp>
      <p:sp>
        <p:nvSpPr>
          <p:cNvPr id="144" name="Google Shape;144;p20"/>
          <p:cNvSpPr txBox="1"/>
          <p:nvPr/>
        </p:nvSpPr>
        <p:spPr>
          <a:xfrm>
            <a:off x="2862975" y="876425"/>
            <a:ext cx="3382800" cy="3257400"/>
          </a:xfrm>
          <a:prstGeom prst="rect">
            <a:avLst/>
          </a:prstGeom>
          <a:noFill/>
          <a:ln cap="flat" cmpd="sng" w="381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45" name="Google Shape;145;p20"/>
          <p:cNvSpPr/>
          <p:nvPr/>
        </p:nvSpPr>
        <p:spPr>
          <a:xfrm>
            <a:off x="3110300" y="1901475"/>
            <a:ext cx="2976300" cy="1462200"/>
          </a:xfrm>
          <a:prstGeom prst="rect">
            <a:avLst/>
          </a:prstGeom>
          <a:solidFill>
            <a:srgbClr val="E0B5A6"/>
          </a:solidFill>
          <a:ln cap="flat" cmpd="sng" w="9525">
            <a:solidFill>
              <a:srgbClr val="E0B5A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20"/>
          <p:cNvSpPr txBox="1"/>
          <p:nvPr/>
        </p:nvSpPr>
        <p:spPr>
          <a:xfrm>
            <a:off x="3079875" y="1068100"/>
            <a:ext cx="2976300" cy="16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latin typeface="Open Sans"/>
                <a:ea typeface="Open Sans"/>
                <a:cs typeface="Open Sans"/>
                <a:sym typeface="Open Sans"/>
              </a:rPr>
              <a:t>98</a:t>
            </a:r>
            <a:r>
              <a:rPr lang="en" sz="7200">
                <a:latin typeface="Open Sans"/>
                <a:ea typeface="Open Sans"/>
                <a:cs typeface="Open Sans"/>
                <a:sym typeface="Open Sans"/>
              </a:rPr>
              <a:t>% </a:t>
            </a:r>
            <a:endParaRPr sz="72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47" name="Google Shape;147;p20"/>
          <p:cNvSpPr txBox="1"/>
          <p:nvPr/>
        </p:nvSpPr>
        <p:spPr>
          <a:xfrm>
            <a:off x="4479825" y="1503650"/>
            <a:ext cx="59730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48" name="Google Shape;148;p20"/>
          <p:cNvSpPr txBox="1"/>
          <p:nvPr/>
        </p:nvSpPr>
        <p:spPr>
          <a:xfrm>
            <a:off x="3048775" y="2519900"/>
            <a:ext cx="3037800" cy="831300"/>
          </a:xfrm>
          <a:prstGeom prst="rect">
            <a:avLst/>
          </a:prstGeom>
          <a:noFill/>
          <a:ln cap="flat" cmpd="sng" w="381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of Black workers without a high school diploma have filed unemployment (UI) claims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0B5A6"/>
        </a:solidFill>
      </p:bgPr>
    </p:bg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1"/>
          <p:cNvSpPr txBox="1"/>
          <p:nvPr/>
        </p:nvSpPr>
        <p:spPr>
          <a:xfrm>
            <a:off x="2907050" y="2074575"/>
            <a:ext cx="3382800" cy="11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Economica"/>
              <a:ea typeface="Economica"/>
              <a:cs typeface="Economica"/>
              <a:sym typeface="Economic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4" name="Google Shape;154;p21"/>
          <p:cNvSpPr txBox="1"/>
          <p:nvPr/>
        </p:nvSpPr>
        <p:spPr>
          <a:xfrm>
            <a:off x="2847650" y="1829200"/>
            <a:ext cx="35016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6000">
                <a:solidFill>
                  <a:srgbClr val="FFFFFF"/>
                </a:solidFill>
                <a:latin typeface="Economica"/>
                <a:ea typeface="Economica"/>
                <a:cs typeface="Economica"/>
                <a:sym typeface="Economica"/>
              </a:rPr>
              <a:t>METAPHOR</a:t>
            </a:r>
            <a:endParaRPr sz="6000">
              <a:solidFill>
                <a:srgbClr val="FFFFFF"/>
              </a:solidFill>
              <a:latin typeface="Economica"/>
              <a:ea typeface="Economica"/>
              <a:cs typeface="Economica"/>
              <a:sym typeface="Economica"/>
            </a:endParaRPr>
          </a:p>
        </p:txBody>
      </p:sp>
      <p:sp>
        <p:nvSpPr>
          <p:cNvPr id="155" name="Google Shape;155;p21"/>
          <p:cNvSpPr txBox="1"/>
          <p:nvPr/>
        </p:nvSpPr>
        <p:spPr>
          <a:xfrm>
            <a:off x="2862975" y="876425"/>
            <a:ext cx="3382800" cy="3257400"/>
          </a:xfrm>
          <a:prstGeom prst="rect">
            <a:avLst/>
          </a:prstGeom>
          <a:noFill/>
          <a:ln cap="flat" cmpd="sng" w="381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6" name="Google Shape;156;p21"/>
          <p:cNvSpPr/>
          <p:nvPr/>
        </p:nvSpPr>
        <p:spPr>
          <a:xfrm>
            <a:off x="3110300" y="1901475"/>
            <a:ext cx="2976300" cy="1462200"/>
          </a:xfrm>
          <a:prstGeom prst="rect">
            <a:avLst/>
          </a:prstGeom>
          <a:solidFill>
            <a:srgbClr val="E0B5A6"/>
          </a:solidFill>
          <a:ln cap="flat" cmpd="sng" w="9525">
            <a:solidFill>
              <a:srgbClr val="E0B5A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21"/>
          <p:cNvSpPr txBox="1"/>
          <p:nvPr/>
        </p:nvSpPr>
        <p:spPr>
          <a:xfrm>
            <a:off x="3079875" y="1068100"/>
            <a:ext cx="2976300" cy="16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latin typeface="Open Sans"/>
                <a:ea typeface="Open Sans"/>
                <a:cs typeface="Open Sans"/>
                <a:sym typeface="Open Sans"/>
              </a:rPr>
              <a:t>44</a:t>
            </a:r>
            <a:r>
              <a:rPr lang="en" sz="7200">
                <a:latin typeface="Open Sans"/>
                <a:ea typeface="Open Sans"/>
                <a:cs typeface="Open Sans"/>
                <a:sym typeface="Open Sans"/>
              </a:rPr>
              <a:t>% </a:t>
            </a:r>
            <a:endParaRPr sz="72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8" name="Google Shape;158;p21"/>
          <p:cNvSpPr txBox="1"/>
          <p:nvPr/>
        </p:nvSpPr>
        <p:spPr>
          <a:xfrm>
            <a:off x="3048775" y="2519900"/>
            <a:ext cx="3037800" cy="831300"/>
          </a:xfrm>
          <a:prstGeom prst="rect">
            <a:avLst/>
          </a:prstGeom>
          <a:noFill/>
          <a:ln cap="flat" cmpd="sng" w="381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O</a:t>
            </a:r>
            <a:r>
              <a:rPr lang="en">
                <a:latin typeface="Open Sans"/>
                <a:ea typeface="Open Sans"/>
                <a:cs typeface="Open Sans"/>
                <a:sym typeface="Open Sans"/>
              </a:rPr>
              <a:t>f all Black workers who have made UI claims are between the ages of 20-34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9" name="Google Shape;159;p21"/>
          <p:cNvSpPr txBox="1"/>
          <p:nvPr/>
        </p:nvSpPr>
        <p:spPr>
          <a:xfrm>
            <a:off x="321475" y="4469450"/>
            <a:ext cx="4791000" cy="4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00">
                <a:solidFill>
                  <a:schemeClr val="dk1"/>
                </a:solidFill>
              </a:rPr>
              <a:t>(LA County Workforce Development Board) </a:t>
            </a:r>
            <a:endParaRPr sz="7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57BB8A"/>
      </a:accent3>
      <a:accent4>
        <a:srgbClr val="78909C"/>
      </a:accent4>
      <a:accent5>
        <a:srgbClr val="607D8B"/>
      </a:accent5>
      <a:accent6>
        <a:srgbClr val="DCE755"/>
      </a:accent6>
      <a:hlink>
        <a:srgbClr val="607D8B"/>
      </a:hlink>
      <a:folHlink>
        <a:srgbClr val="607D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