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9144000"/>
  <p:notesSz cx="6858000" cy="9144000"/>
  <p:embeddedFontLst>
    <p:embeddedFont>
      <p:font typeface="Archivo Black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font" Target="fonts/ArchivoBlack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cebba9a11_0_1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cebba9a11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cebba9a11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dcebba9a11_0_142:notes"/>
          <p:cNvSpPr/>
          <p:nvPr>
            <p:ph idx="2" type="sldImg"/>
          </p:nvPr>
        </p:nvSpPr>
        <p:spPr>
          <a:xfrm>
            <a:off x="171475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cebba9a11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dcebba9a11_0_149:notes"/>
          <p:cNvSpPr/>
          <p:nvPr>
            <p:ph idx="2" type="sldImg"/>
          </p:nvPr>
        </p:nvSpPr>
        <p:spPr>
          <a:xfrm>
            <a:off x="171475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cebba9a11_0_17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cebba9a11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cebba9a11_1_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cebba9a11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b0695e6e6_0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b0695e6e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b0695e6e6_0_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db0695e6e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b0695e6e6_0_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b0695e6e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cebba9a11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dcebba9a11_0_178:notes"/>
          <p:cNvSpPr/>
          <p:nvPr>
            <p:ph idx="2" type="sldImg"/>
          </p:nvPr>
        </p:nvSpPr>
        <p:spPr>
          <a:xfrm>
            <a:off x="171475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 b="15540" l="0" r="0" t="0"/>
          <a:stretch/>
        </p:blipFill>
        <p:spPr>
          <a:xfrm>
            <a:off x="0" y="0"/>
            <a:ext cx="9143999" cy="686482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/>
          <p:nvPr>
            <p:ph type="ctrTitle"/>
          </p:nvPr>
        </p:nvSpPr>
        <p:spPr>
          <a:xfrm>
            <a:off x="1143000" y="3034146"/>
            <a:ext cx="6698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565B"/>
              </a:buClr>
              <a:buSzPts val="4800"/>
              <a:buFont typeface="Arial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46" y="569011"/>
            <a:ext cx="1560480" cy="47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3781" y="5745132"/>
            <a:ext cx="1335792" cy="41743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/>
        </p:nvSpPr>
        <p:spPr>
          <a:xfrm>
            <a:off x="7608005" y="5622021"/>
            <a:ext cx="1121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54565B"/>
                </a:solidFill>
                <a:latin typeface="Calibri"/>
                <a:ea typeface="Calibri"/>
                <a:cs typeface="Calibri"/>
                <a:sym typeface="Calibri"/>
              </a:rPr>
              <a:t>AN INITIATIVE OF THE </a:t>
            </a:r>
            <a:endParaRPr b="1" sz="1000">
              <a:solidFill>
                <a:srgbClr val="545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5">
            <a:alphaModFix/>
          </a:blip>
          <a:srcRect b="48880" l="19080" r="0" t="28300"/>
          <a:stretch/>
        </p:blipFill>
        <p:spPr>
          <a:xfrm>
            <a:off x="-20472" y="3962400"/>
            <a:ext cx="8464293" cy="290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 b="31858" l="12800" r="19255" t="10884"/>
          <a:stretch/>
        </p:blipFill>
        <p:spPr>
          <a:xfrm>
            <a:off x="-10236" y="0"/>
            <a:ext cx="915423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/>
          <p:nvPr>
            <p:ph type="ctrTitle"/>
          </p:nvPr>
        </p:nvSpPr>
        <p:spPr>
          <a:xfrm>
            <a:off x="1143000" y="3034146"/>
            <a:ext cx="6698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565B"/>
              </a:buClr>
              <a:buSzPts val="4800"/>
              <a:buFont typeface="Arial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3781" y="5745132"/>
            <a:ext cx="1335792" cy="41743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/>
        </p:nvSpPr>
        <p:spPr>
          <a:xfrm>
            <a:off x="7608005" y="5622021"/>
            <a:ext cx="1121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54565B"/>
                </a:solidFill>
                <a:latin typeface="Calibri"/>
                <a:ea typeface="Calibri"/>
                <a:cs typeface="Calibri"/>
                <a:sym typeface="Calibri"/>
              </a:rPr>
              <a:t>AN INITIATIVE</a:t>
            </a:r>
            <a:r>
              <a:rPr b="1" lang="en" sz="1000">
                <a:solidFill>
                  <a:srgbClr val="54565B"/>
                </a:solidFill>
                <a:latin typeface="Calibri"/>
                <a:ea typeface="Calibri"/>
                <a:cs typeface="Calibri"/>
                <a:sym typeface="Calibri"/>
              </a:rPr>
              <a:t> OF THE </a:t>
            </a:r>
            <a:endParaRPr b="1" sz="1000">
              <a:solidFill>
                <a:srgbClr val="545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46" y="569011"/>
            <a:ext cx="1560480" cy="47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5">
            <a:alphaModFix/>
          </a:blip>
          <a:srcRect b="49057" l="19315" r="0" t="25224"/>
          <a:stretch/>
        </p:blipFill>
        <p:spPr>
          <a:xfrm>
            <a:off x="-20473" y="3576285"/>
            <a:ext cx="8484769" cy="3288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69183" y="6267193"/>
            <a:ext cx="1560480" cy="47218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565B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565B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565B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565B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565B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565B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b="49057" l="19315" r="0" t="25224"/>
          <a:stretch/>
        </p:blipFill>
        <p:spPr>
          <a:xfrm>
            <a:off x="-20473" y="3576285"/>
            <a:ext cx="8484769" cy="3288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565B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565B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565B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565B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565B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565B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5" name="Google Shape;75;p17"/>
          <p:cNvPicPr preferRelativeResize="0"/>
          <p:nvPr/>
        </p:nvPicPr>
        <p:blipFill rotWithShape="1">
          <a:blip r:embed="rId2">
            <a:alphaModFix/>
          </a:blip>
          <a:srcRect b="48880" l="19080" r="0" t="28300"/>
          <a:stretch/>
        </p:blipFill>
        <p:spPr>
          <a:xfrm>
            <a:off x="-20472" y="3962400"/>
            <a:ext cx="8464293" cy="290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9183" y="6139519"/>
            <a:ext cx="1560480" cy="47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565B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565B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565B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565B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565B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565B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0" name="Google Shape;80;p18"/>
          <p:cNvPicPr preferRelativeResize="0"/>
          <p:nvPr/>
        </p:nvPicPr>
        <p:blipFill rotWithShape="1">
          <a:blip r:embed="rId2">
            <a:alphaModFix/>
          </a:blip>
          <a:srcRect b="48737" l="19530" r="0" t="27264"/>
          <a:stretch/>
        </p:blipFill>
        <p:spPr>
          <a:xfrm>
            <a:off x="-28575" y="3823856"/>
            <a:ext cx="8498620" cy="3081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9183" y="5682319"/>
            <a:ext cx="1560480" cy="47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69184" y="5682320"/>
            <a:ext cx="1560480" cy="4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0"/>
          <p:cNvPicPr preferRelativeResize="0"/>
          <p:nvPr/>
        </p:nvPicPr>
        <p:blipFill rotWithShape="1">
          <a:blip r:embed="rId2">
            <a:alphaModFix/>
          </a:blip>
          <a:srcRect b="23208" l="11347" r="10771" t="10819"/>
          <a:stretch/>
        </p:blipFill>
        <p:spPr>
          <a:xfrm>
            <a:off x="-20472" y="-13648"/>
            <a:ext cx="9171297" cy="690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0"/>
          <p:cNvPicPr preferRelativeResize="0"/>
          <p:nvPr/>
        </p:nvPicPr>
        <p:blipFill rotWithShape="1">
          <a:blip r:embed="rId3">
            <a:alphaModFix/>
          </a:blip>
          <a:srcRect b="48737" l="19530" r="0" t="27264"/>
          <a:stretch/>
        </p:blipFill>
        <p:spPr>
          <a:xfrm>
            <a:off x="-28575" y="3823856"/>
            <a:ext cx="8498620" cy="308177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0"/>
          <p:cNvSpPr txBox="1"/>
          <p:nvPr>
            <p:ph type="ctrTitle"/>
          </p:nvPr>
        </p:nvSpPr>
        <p:spPr>
          <a:xfrm>
            <a:off x="1143000" y="3034146"/>
            <a:ext cx="6698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565B"/>
              </a:buClr>
              <a:buSzPts val="4800"/>
              <a:buFont typeface="Arial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8" name="Google Shape;8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3781" y="5745132"/>
            <a:ext cx="1335792" cy="41743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0"/>
          <p:cNvSpPr txBox="1"/>
          <p:nvPr/>
        </p:nvSpPr>
        <p:spPr>
          <a:xfrm>
            <a:off x="7608005" y="5622021"/>
            <a:ext cx="1121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54565B"/>
                </a:solidFill>
                <a:latin typeface="Calibri"/>
                <a:ea typeface="Calibri"/>
                <a:cs typeface="Calibri"/>
                <a:sym typeface="Calibri"/>
              </a:rPr>
              <a:t>AN INITIATIVE</a:t>
            </a:r>
            <a:r>
              <a:rPr b="1" lang="en" sz="1000">
                <a:solidFill>
                  <a:srgbClr val="54565B"/>
                </a:solidFill>
                <a:latin typeface="Calibri"/>
                <a:ea typeface="Calibri"/>
                <a:cs typeface="Calibri"/>
                <a:sym typeface="Calibri"/>
              </a:rPr>
              <a:t> OF THE </a:t>
            </a:r>
            <a:endParaRPr b="1" sz="1000">
              <a:solidFill>
                <a:srgbClr val="545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346" y="569011"/>
            <a:ext cx="1560480" cy="47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1"/>
          <p:cNvGrpSpPr/>
          <p:nvPr/>
        </p:nvGrpSpPr>
        <p:grpSpPr>
          <a:xfrm>
            <a:off x="7322344" y="5656654"/>
            <a:ext cx="1335848" cy="663498"/>
            <a:chOff x="9763125" y="5602971"/>
            <a:chExt cx="1781131" cy="663498"/>
          </a:xfrm>
        </p:grpSpPr>
        <p:pic>
          <p:nvPicPr>
            <p:cNvPr id="93" name="Google Shape;93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763125" y="5709889"/>
              <a:ext cx="1781056" cy="556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21"/>
            <p:cNvSpPr txBox="1"/>
            <p:nvPr/>
          </p:nvSpPr>
          <p:spPr>
            <a:xfrm>
              <a:off x="10048756" y="5602971"/>
              <a:ext cx="1495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54565B"/>
                  </a:solidFill>
                  <a:latin typeface="Calibri"/>
                  <a:ea typeface="Calibri"/>
                  <a:cs typeface="Calibri"/>
                  <a:sym typeface="Calibri"/>
                </a:rPr>
                <a:t>AN INITIATIVE</a:t>
              </a:r>
              <a:r>
                <a:rPr b="1" lang="en" sz="1000">
                  <a:solidFill>
                    <a:srgbClr val="54565B"/>
                  </a:solidFill>
                  <a:latin typeface="Calibri"/>
                  <a:ea typeface="Calibri"/>
                  <a:cs typeface="Calibri"/>
                  <a:sym typeface="Calibri"/>
                </a:rPr>
                <a:t> OF THE </a:t>
              </a:r>
              <a:endParaRPr b="1" sz="1000">
                <a:solidFill>
                  <a:srgbClr val="54565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5" name="Google Shape;9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922" y="5671220"/>
            <a:ext cx="1560480" cy="4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23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9AD6"/>
              </a:buClr>
              <a:buSzPts val="4400"/>
              <a:buFont typeface="Archivo Black"/>
              <a:buNone/>
              <a:defRPr>
                <a:solidFill>
                  <a:srgbClr val="1C9AD6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565B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456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565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4565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565B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4565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565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4565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565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4565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565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4565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hyperlink" Target="https://docs.google.com/presentation/d/1sqDApacpoHpQvvaWBmbuygPkwrlO-haPcR-n6wrBx4E/copy" TargetMode="External"/><Relationship Id="rId7" Type="http://schemas.openxmlformats.org/officeDocument/2006/relationships/hyperlink" Target="https://www.surveymonkey.com/r/AB1111May-Ju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/>
          <p:nvPr/>
        </p:nvSpPr>
        <p:spPr>
          <a:xfrm>
            <a:off x="209900" y="240634"/>
            <a:ext cx="8721000" cy="6401400"/>
          </a:xfrm>
          <a:prstGeom prst="roundRect">
            <a:avLst>
              <a:gd fmla="val 4831" name="adj"/>
            </a:avLst>
          </a:prstGeom>
          <a:solidFill>
            <a:srgbClr val="FFFFFF"/>
          </a:solidFill>
          <a:ln cap="flat" cmpd="sng" w="28575">
            <a:solidFill>
              <a:srgbClr val="1C9AD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9AD6"/>
              </a:solidFill>
            </a:endParaRPr>
          </a:p>
        </p:txBody>
      </p:sp>
      <p:sp>
        <p:nvSpPr>
          <p:cNvPr id="110" name="Google Shape;110;p25"/>
          <p:cNvSpPr txBox="1"/>
          <p:nvPr/>
        </p:nvSpPr>
        <p:spPr>
          <a:xfrm>
            <a:off x="1386300" y="2836788"/>
            <a:ext cx="6371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1C9AD6"/>
                </a:solidFill>
                <a:latin typeface="Archivo Black"/>
                <a:ea typeface="Archivo Black"/>
                <a:cs typeface="Archivo Black"/>
                <a:sym typeface="Archivo Black"/>
              </a:rPr>
              <a:t>Peer Learning Community</a:t>
            </a:r>
            <a:endParaRPr sz="3000">
              <a:solidFill>
                <a:srgbClr val="1C9AD6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1" name="Google Shape;111;p25"/>
          <p:cNvSpPr txBox="1"/>
          <p:nvPr/>
        </p:nvSpPr>
        <p:spPr>
          <a:xfrm>
            <a:off x="1671200" y="4624275"/>
            <a:ext cx="5798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June 1,</a:t>
            </a:r>
            <a:r>
              <a:rPr i="1" lang="en" sz="25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2021, 10:00 AM to 11:00 AM</a:t>
            </a:r>
            <a:endParaRPr i="1" sz="25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3">
            <a:alphaModFix/>
          </a:blip>
          <a:srcRect b="18928" l="14383" r="15109" t="16774"/>
          <a:stretch/>
        </p:blipFill>
        <p:spPr>
          <a:xfrm>
            <a:off x="7347275" y="5153025"/>
            <a:ext cx="873925" cy="10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263" y="662300"/>
            <a:ext cx="6618274" cy="20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5"/>
          <p:cNvSpPr txBox="1"/>
          <p:nvPr/>
        </p:nvSpPr>
        <p:spPr>
          <a:xfrm>
            <a:off x="1171050" y="3478275"/>
            <a:ext cx="68019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1C9AD6"/>
                </a:solidFill>
                <a:latin typeface="Calibri"/>
                <a:ea typeface="Calibri"/>
                <a:cs typeface="Calibri"/>
                <a:sym typeface="Calibri"/>
              </a:rPr>
              <a:t>A Monthly Systems Building Convening</a:t>
            </a:r>
            <a:endParaRPr b="1" sz="3300">
              <a:solidFill>
                <a:srgbClr val="1C9A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0500" y="5376650"/>
            <a:ext cx="2034850" cy="64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849" y="5376647"/>
            <a:ext cx="2121717" cy="53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7" name="Google Shape;11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91275" y="5331449"/>
            <a:ext cx="1773660" cy="73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25350" y="170350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9AD6"/>
                </a:solidFill>
              </a:rPr>
              <a:t>How to Rename</a:t>
            </a:r>
            <a:endParaRPr b="1">
              <a:solidFill>
                <a:srgbClr val="1C9AD6"/>
              </a:solidFill>
            </a:endParaRPr>
          </a:p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785825" y="1372225"/>
            <a:ext cx="4345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Open the participant panel by clicking “Participants”</a:t>
            </a:r>
            <a:endParaRPr sz="2100">
              <a:solidFill>
                <a:srgbClr val="434343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Hover your cursor over your name in the participant panel.</a:t>
            </a:r>
            <a:endParaRPr sz="2100">
              <a:solidFill>
                <a:srgbClr val="434343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Choose “More” and then “Rename”</a:t>
            </a:r>
            <a:endParaRPr sz="2100">
              <a:solidFill>
                <a:srgbClr val="434343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Add the name of your organization after your name (e.g. Oscar - Pathways Consultants)</a:t>
            </a:r>
            <a:endParaRPr sz="2100">
              <a:solidFill>
                <a:srgbClr val="434343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565B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4" name="Google Shape;1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850" y="895102"/>
            <a:ext cx="4166375" cy="42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565B"/>
              </a:buClr>
              <a:buSzPts val="4400"/>
              <a:buFont typeface="Arial"/>
              <a:buNone/>
            </a:pPr>
            <a:r>
              <a:rPr b="1" lang="en">
                <a:solidFill>
                  <a:schemeClr val="accent1"/>
                </a:solidFill>
              </a:rPr>
              <a:t>Today’s Objective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47681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434343"/>
                </a:solidFill>
              </a:rPr>
              <a:t>To provide a structured space for AB1111 grantees to collaborate with peers to share best practices to address common challenges.</a:t>
            </a:r>
            <a:endParaRPr sz="4200">
              <a:solidFill>
                <a:srgbClr val="000000"/>
              </a:solidFill>
            </a:endParaRPr>
          </a:p>
          <a:p>
            <a:pPr indent="0" lvl="0" marL="0" marR="47681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4565B"/>
              </a:buClr>
              <a:buSzPts val="4400"/>
              <a:buFont typeface="Arial"/>
              <a:buNone/>
            </a:pPr>
            <a:r>
              <a:rPr b="1" lang="en">
                <a:solidFill>
                  <a:schemeClr val="accent1"/>
                </a:solidFill>
              </a:rPr>
              <a:t>Breakout Discussion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899975" y="1912175"/>
            <a:ext cx="7886700" cy="464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34343"/>
                </a:solidFill>
                <a:highlight>
                  <a:srgbClr val="FFFFFF"/>
                </a:highlight>
              </a:rPr>
              <a:t>What are some </a:t>
            </a:r>
            <a:r>
              <a:rPr lang="en" sz="4800">
                <a:solidFill>
                  <a:srgbClr val="434343"/>
                </a:solidFill>
                <a:highlight>
                  <a:srgbClr val="FFFFFF"/>
                </a:highlight>
              </a:rPr>
              <a:t>areas of</a:t>
            </a:r>
            <a:r>
              <a:rPr lang="en" sz="4800">
                <a:solidFill>
                  <a:srgbClr val="434343"/>
                </a:solidFill>
                <a:highlight>
                  <a:srgbClr val="FFFFFF"/>
                </a:highlight>
              </a:rPr>
              <a:t> your AB1111 work where you would like to learn from other grantees?</a:t>
            </a:r>
            <a:endParaRPr sz="4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628650" y="365125"/>
            <a:ext cx="8325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4565B"/>
              </a:buClr>
              <a:buSzPts val="4400"/>
              <a:buFont typeface="Arial"/>
              <a:buNone/>
            </a:pPr>
            <a:r>
              <a:rPr b="1" lang="en" sz="4300">
                <a:solidFill>
                  <a:schemeClr val="accent1"/>
                </a:solidFill>
              </a:rPr>
              <a:t>Possible Topics for Discussion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/>
          </a:p>
        </p:txBody>
      </p:sp>
      <p:sp>
        <p:nvSpPr>
          <p:cNvPr id="142" name="Google Shape;142;p29"/>
          <p:cNvSpPr txBox="1"/>
          <p:nvPr>
            <p:ph idx="1" type="body"/>
          </p:nvPr>
        </p:nvSpPr>
        <p:spPr>
          <a:xfrm>
            <a:off x="628650" y="1135625"/>
            <a:ext cx="7886700" cy="464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</a:rPr>
              <a:t>Outreach &amp; recruitment of participants</a:t>
            </a:r>
            <a:endParaRPr sz="2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</a:rPr>
              <a:t>Retaining participants in employment, Work Preparedness</a:t>
            </a:r>
            <a:endParaRPr sz="2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</a:rPr>
              <a:t>Employer engagement, Employer Requirements to work with clients, Entry-level Jobs</a:t>
            </a:r>
            <a:endParaRPr sz="2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</a:rPr>
              <a:t>Staff morale, </a:t>
            </a:r>
            <a:r>
              <a:rPr lang="en" sz="2400">
                <a:solidFill>
                  <a:srgbClr val="FF4400"/>
                </a:solidFill>
                <a:highlight>
                  <a:srgbClr val="FFFFFF"/>
                </a:highlight>
              </a:rPr>
              <a:t>Recruiting staff, Retention</a:t>
            </a:r>
            <a:endParaRPr sz="2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</a:rPr>
              <a:t>Partnering with our WDB</a:t>
            </a:r>
            <a:endParaRPr sz="2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400"/>
              </a:buClr>
              <a:buSzPts val="2400"/>
              <a:buChar char="•"/>
            </a:pPr>
            <a:r>
              <a:rPr lang="en" sz="2400">
                <a:solidFill>
                  <a:srgbClr val="FF4400"/>
                </a:solidFill>
                <a:highlight>
                  <a:srgbClr val="FFFFFF"/>
                </a:highlight>
              </a:rPr>
              <a:t>What’s missing? </a:t>
            </a:r>
            <a:endParaRPr sz="2400">
              <a:solidFill>
                <a:srgbClr val="FF4400"/>
              </a:solidFill>
              <a:highlight>
                <a:srgbClr val="FFFFFF"/>
              </a:highlight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400"/>
              </a:buClr>
              <a:buSzPts val="2400"/>
              <a:buChar char="•"/>
            </a:pPr>
            <a:r>
              <a:rPr lang="en">
                <a:solidFill>
                  <a:srgbClr val="FF4400"/>
                </a:solidFill>
                <a:highlight>
                  <a:srgbClr val="FFFFFF"/>
                </a:highlight>
              </a:rPr>
              <a:t>Transition to in-person/hybrid services</a:t>
            </a:r>
            <a:endParaRPr>
              <a:solidFill>
                <a:srgbClr val="FF4400"/>
              </a:solidFill>
              <a:highlight>
                <a:srgbClr val="FFFFFF"/>
              </a:highlight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400"/>
              </a:buClr>
              <a:buSzPts val="2400"/>
              <a:buChar char="•"/>
            </a:pPr>
            <a:r>
              <a:rPr lang="en">
                <a:solidFill>
                  <a:srgbClr val="FF4400"/>
                </a:solidFill>
                <a:highlight>
                  <a:srgbClr val="FFFFFF"/>
                </a:highlight>
              </a:rPr>
              <a:t>Supportive Services</a:t>
            </a:r>
            <a:endParaRPr>
              <a:solidFill>
                <a:srgbClr val="FF44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type="title"/>
          </p:nvPr>
        </p:nvSpPr>
        <p:spPr>
          <a:xfrm>
            <a:off x="113150" y="131225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4565B"/>
              </a:buClr>
              <a:buSzPts val="4400"/>
              <a:buFont typeface="Arial"/>
              <a:buNone/>
            </a:pPr>
            <a:r>
              <a:rPr b="1" lang="en" sz="3600">
                <a:solidFill>
                  <a:schemeClr val="accent1"/>
                </a:solidFill>
              </a:rPr>
              <a:t>Outreach and Recruitment Notes</a:t>
            </a:r>
            <a:endParaRPr sz="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0"/>
          <p:cNvSpPr txBox="1"/>
          <p:nvPr>
            <p:ph idx="1" type="body"/>
          </p:nvPr>
        </p:nvSpPr>
        <p:spPr>
          <a:xfrm>
            <a:off x="113150" y="829950"/>
            <a:ext cx="2898600" cy="5886900"/>
          </a:xfrm>
          <a:prstGeom prst="rect">
            <a:avLst/>
          </a:prstGeom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34343"/>
                </a:solidFill>
                <a:highlight>
                  <a:srgbClr val="FFFFFF"/>
                </a:highlight>
              </a:rPr>
              <a:t>Define the challenge </a:t>
            </a:r>
            <a:endParaRPr sz="19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Struggles with virtual recruitment for clients and staff who don’t have technology skills. Zoom barriers.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People not showing up--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Participants are coming in but the pipeline isn’t as steady from probation and parole. 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Participants we’ve vetted don’t show up.  Hard to pitch to employers folks with limited skills.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The pandemic has impacted recruitment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Challenges recruiting participants into the program.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Programs meet them where they are 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How can we provide career opportunities that are of interest to participants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Interest in waste water but not automotive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Not enough entry-level positions like in Waste Water.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Retaining varifiable Documents in a timeley manner have been a huge barrier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</p:txBody>
      </p:sp>
      <p:sp>
        <p:nvSpPr>
          <p:cNvPr id="149" name="Google Shape;149;p30"/>
          <p:cNvSpPr txBox="1"/>
          <p:nvPr>
            <p:ph idx="1" type="body"/>
          </p:nvPr>
        </p:nvSpPr>
        <p:spPr>
          <a:xfrm>
            <a:off x="3122700" y="829951"/>
            <a:ext cx="2898600" cy="5148600"/>
          </a:xfrm>
          <a:prstGeom prst="rect">
            <a:avLst/>
          </a:prstGeom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34343"/>
                </a:solidFill>
                <a:highlight>
                  <a:srgbClr val="FFFFFF"/>
                </a:highlight>
              </a:rPr>
              <a:t>What’s this impact it has on your clients and program?</a:t>
            </a:r>
            <a:endParaRPr sz="19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400">
                <a:solidFill>
                  <a:srgbClr val="434343"/>
                </a:solidFill>
                <a:highlight>
                  <a:schemeClr val="lt1"/>
                </a:highlight>
              </a:rPr>
              <a:t>Not enough participants to meet goals.</a:t>
            </a:r>
            <a:endParaRPr sz="17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150" name="Google Shape;150;p30"/>
          <p:cNvSpPr txBox="1"/>
          <p:nvPr>
            <p:ph idx="1" type="body"/>
          </p:nvPr>
        </p:nvSpPr>
        <p:spPr>
          <a:xfrm>
            <a:off x="6132250" y="798626"/>
            <a:ext cx="2898600" cy="5148600"/>
          </a:xfrm>
          <a:prstGeom prst="rect">
            <a:avLst/>
          </a:prstGeom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34343"/>
                </a:solidFill>
                <a:highlight>
                  <a:srgbClr val="FFFFFF"/>
                </a:highlight>
              </a:rPr>
              <a:t>Has anybody had any successes dealing with this challenge? Share!</a:t>
            </a:r>
            <a:endParaRPr sz="19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1778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</a:pPr>
            <a:r>
              <a:rPr lang="en" sz="1000">
                <a:solidFill>
                  <a:srgbClr val="434343"/>
                </a:solidFill>
                <a:highlight>
                  <a:srgbClr val="FFFFFF"/>
                </a:highlight>
              </a:rPr>
              <a:t>Social media marketing campaign</a:t>
            </a:r>
            <a:endParaRPr sz="10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1778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</a:pPr>
            <a:r>
              <a:rPr lang="en" sz="1000">
                <a:solidFill>
                  <a:srgbClr val="434343"/>
                </a:solidFill>
                <a:highlight>
                  <a:srgbClr val="FFFFFF"/>
                </a:highlight>
              </a:rPr>
              <a:t>Break up job developers by sector. Be more familiar with employer needs. Then they can pitch it to young people better. Explain and provide insight. Deepens</a:t>
            </a:r>
            <a:endParaRPr sz="10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1778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</a:pPr>
            <a:r>
              <a:rPr lang="en" sz="1000">
                <a:solidFill>
                  <a:srgbClr val="434343"/>
                </a:solidFill>
                <a:highlight>
                  <a:srgbClr val="FFFFFF"/>
                </a:highlight>
              </a:rPr>
              <a:t>Text  reminders-Woof reminders. Check-in with people-personal messages.</a:t>
            </a:r>
            <a:endParaRPr sz="10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1778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</a:pPr>
            <a:r>
              <a:rPr lang="en" sz="1000">
                <a:solidFill>
                  <a:srgbClr val="434343"/>
                </a:solidFill>
                <a:highlight>
                  <a:srgbClr val="FFFFFF"/>
                </a:highlight>
              </a:rPr>
              <a:t>Instagram, What’s App, Telegram. Text, email, phone call. Continuous follow up.</a:t>
            </a:r>
            <a:endParaRPr sz="10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1778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</a:pPr>
            <a:r>
              <a:rPr lang="en" sz="1000">
                <a:solidFill>
                  <a:srgbClr val="434343"/>
                </a:solidFill>
                <a:highlight>
                  <a:srgbClr val="FFFFFF"/>
                </a:highlight>
              </a:rPr>
              <a:t>Brand recognition</a:t>
            </a:r>
            <a:endParaRPr sz="10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1778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</a:pPr>
            <a:r>
              <a:rPr lang="en" sz="1000">
                <a:solidFill>
                  <a:srgbClr val="434343"/>
                </a:solidFill>
                <a:highlight>
                  <a:srgbClr val="FFFFFF"/>
                </a:highlight>
              </a:rPr>
              <a:t>Fun, positive attitude</a:t>
            </a:r>
            <a:endParaRPr sz="10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1778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</a:pPr>
            <a:r>
              <a:rPr lang="en" sz="1000">
                <a:solidFill>
                  <a:srgbClr val="434343"/>
                </a:solidFill>
                <a:highlight>
                  <a:srgbClr val="FFFFFF"/>
                </a:highlight>
              </a:rPr>
              <a:t>Letters, home visits. </a:t>
            </a:r>
            <a:endParaRPr sz="10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1778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</a:pPr>
            <a:r>
              <a:rPr lang="en" sz="1000">
                <a:solidFill>
                  <a:srgbClr val="434343"/>
                </a:solidFill>
                <a:highlight>
                  <a:srgbClr val="FFFFFF"/>
                </a:highlight>
              </a:rPr>
              <a:t>With respect to outreach and recruitment, we transitioned two of our programs away from cubby holing participants into specific industries to a more human-centered approach that helps participants value opportunity, connect their desires to a pathway and then pursue the necessary skills and development to achieve their self-determined desires.  This has been extremely effective.</a:t>
            </a:r>
            <a:endParaRPr sz="10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1778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</a:pPr>
            <a:r>
              <a:rPr lang="en" sz="1000">
                <a:solidFill>
                  <a:srgbClr val="434343"/>
                </a:solidFill>
                <a:highlight>
                  <a:srgbClr val="FFFFFF"/>
                </a:highlight>
              </a:rPr>
              <a:t>I love the idea of the drive thru outreach</a:t>
            </a:r>
            <a:endParaRPr sz="10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type="title"/>
          </p:nvPr>
        </p:nvSpPr>
        <p:spPr>
          <a:xfrm>
            <a:off x="113150" y="131225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4565B"/>
              </a:buClr>
              <a:buSzPts val="4400"/>
              <a:buFont typeface="Arial"/>
              <a:buNone/>
            </a:pPr>
            <a:r>
              <a:rPr b="1" lang="en" sz="2700">
                <a:solidFill>
                  <a:schemeClr val="accent1"/>
                </a:solidFill>
              </a:rPr>
              <a:t>Retention and Participant Preparedness Notes</a:t>
            </a:r>
            <a:endParaRPr sz="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1"/>
          <p:cNvSpPr txBox="1"/>
          <p:nvPr>
            <p:ph idx="1" type="body"/>
          </p:nvPr>
        </p:nvSpPr>
        <p:spPr>
          <a:xfrm>
            <a:off x="113150" y="829951"/>
            <a:ext cx="2898600" cy="5148600"/>
          </a:xfrm>
          <a:prstGeom prst="rect">
            <a:avLst/>
          </a:prstGeom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</a:rPr>
              <a:t>Define the challenge </a:t>
            </a:r>
            <a:endParaRPr sz="12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Retention and Particpant preparedness?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Retention challenges from population barriers and pandemic.especially with returning citizens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Housing and other supports like cell phone access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Hard to keep in touch wih them, looking forward to opening up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Motivation level is shot and low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IWD - work readiness is really tricky due to shift in employer expectation in digital literacy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Timelines of the grant vs reality of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</a:pPr>
            <a:r>
              <a:rPr lang="en" sz="1200">
                <a:solidFill>
                  <a:srgbClr val="434343"/>
                </a:solidFill>
                <a:highlight>
                  <a:schemeClr val="lt1"/>
                </a:highlight>
              </a:rPr>
              <a:t>Turnover within aency</a:t>
            </a:r>
            <a:endParaRPr sz="1200">
              <a:solidFill>
                <a:srgbClr val="434343"/>
              </a:solidFill>
              <a:highlight>
                <a:schemeClr val="lt1"/>
              </a:highlight>
            </a:endParaRPr>
          </a:p>
        </p:txBody>
      </p:sp>
      <p:sp>
        <p:nvSpPr>
          <p:cNvPr id="157" name="Google Shape;157;p31"/>
          <p:cNvSpPr txBox="1"/>
          <p:nvPr>
            <p:ph idx="1" type="body"/>
          </p:nvPr>
        </p:nvSpPr>
        <p:spPr>
          <a:xfrm>
            <a:off x="3122700" y="829951"/>
            <a:ext cx="2898600" cy="5148600"/>
          </a:xfrm>
          <a:prstGeom prst="rect">
            <a:avLst/>
          </a:prstGeom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34343"/>
                </a:solidFill>
                <a:highlight>
                  <a:srgbClr val="FFFFFF"/>
                </a:highlight>
              </a:rPr>
              <a:t>What’s the impact it has on your clients and program?</a:t>
            </a:r>
            <a:endParaRPr sz="19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22225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  <a:highlight>
                  <a:srgbClr val="FFFFFF"/>
                </a:highlight>
              </a:rPr>
              <a:t>The timeline is greatly impacted and the challenges and need are not necessarily training related, the need is supportive services</a:t>
            </a:r>
            <a:endParaRPr sz="17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2222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  <a:highlight>
                  <a:srgbClr val="FFFFFF"/>
                </a:highlight>
              </a:rPr>
              <a:t>Processes take longer even/especially if they are digital </a:t>
            </a:r>
            <a:endParaRPr sz="17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2222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  <a:highlight>
                  <a:srgbClr val="FFFFFF"/>
                </a:highlight>
              </a:rPr>
              <a:t>Waiting for June 15</a:t>
            </a:r>
            <a:endParaRPr sz="17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2222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  <a:highlight>
                  <a:srgbClr val="FFFFFF"/>
                </a:highlight>
              </a:rPr>
              <a:t>Motivation an issue with plenty of employers looking</a:t>
            </a:r>
            <a:endParaRPr sz="17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158" name="Google Shape;158;p31"/>
          <p:cNvSpPr txBox="1"/>
          <p:nvPr>
            <p:ph idx="1" type="body"/>
          </p:nvPr>
        </p:nvSpPr>
        <p:spPr>
          <a:xfrm>
            <a:off x="6132250" y="798626"/>
            <a:ext cx="2898600" cy="5148600"/>
          </a:xfrm>
          <a:prstGeom prst="rect">
            <a:avLst/>
          </a:prstGeom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34343"/>
                </a:solidFill>
                <a:highlight>
                  <a:srgbClr val="FFFFFF"/>
                </a:highlight>
              </a:rPr>
              <a:t>Has anybody had any successes dealing with this challenge? Share!</a:t>
            </a:r>
            <a:endParaRPr sz="19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22225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  <a:highlight>
                  <a:srgbClr val="FFFFFF"/>
                </a:highlight>
              </a:rPr>
              <a:t>Parking lot resource fairs, recruitment</a:t>
            </a:r>
            <a:endParaRPr sz="17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2222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  <a:highlight>
                  <a:srgbClr val="FFFFFF"/>
                </a:highlight>
              </a:rPr>
              <a:t>Targeted virtual job fair</a:t>
            </a:r>
            <a:endParaRPr sz="17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2222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  <a:highlight>
                  <a:srgbClr val="FFFFFF"/>
                </a:highlight>
              </a:rPr>
              <a:t>Outdoor paid workshops</a:t>
            </a:r>
            <a:endParaRPr sz="17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2222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  <a:highlight>
                  <a:srgbClr val="FFFFFF"/>
                </a:highlight>
              </a:rPr>
              <a:t>Any and all means of truly connecting with people, fellowship, social mixers with food</a:t>
            </a:r>
            <a:endParaRPr sz="17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2222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  <a:highlight>
                  <a:srgbClr val="FFFFFF"/>
                </a:highlight>
              </a:rPr>
              <a:t>Cell phone</a:t>
            </a:r>
            <a:endParaRPr sz="17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title"/>
          </p:nvPr>
        </p:nvSpPr>
        <p:spPr>
          <a:xfrm>
            <a:off x="113150" y="131225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4565B"/>
              </a:buClr>
              <a:buSzPts val="4400"/>
              <a:buFont typeface="Arial"/>
              <a:buNone/>
            </a:pPr>
            <a:r>
              <a:rPr b="1" lang="en" sz="3600">
                <a:solidFill>
                  <a:schemeClr val="accent1"/>
                </a:solidFill>
              </a:rPr>
              <a:t>Topic 3 - Employer engagement</a:t>
            </a:r>
            <a:endParaRPr sz="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2"/>
          <p:cNvSpPr txBox="1"/>
          <p:nvPr>
            <p:ph idx="1" type="body"/>
          </p:nvPr>
        </p:nvSpPr>
        <p:spPr>
          <a:xfrm>
            <a:off x="113150" y="829950"/>
            <a:ext cx="2898600" cy="6027900"/>
          </a:xfrm>
          <a:prstGeom prst="rect">
            <a:avLst/>
          </a:prstGeom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34343"/>
                </a:solidFill>
                <a:highlight>
                  <a:srgbClr val="FFFFFF"/>
                </a:highlight>
              </a:rPr>
              <a:t>Define the challenge </a:t>
            </a:r>
            <a:endParaRPr sz="19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22225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  <a:highlight>
                  <a:schemeClr val="lt1"/>
                </a:highlight>
              </a:rPr>
              <a:t>Employers stigmatize clients with barriers (incarcerated, homeless, etc.) Build empathy!</a:t>
            </a:r>
            <a:endParaRPr sz="17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2222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  <a:highlight>
                  <a:schemeClr val="lt1"/>
                </a:highlight>
              </a:rPr>
              <a:t>Competing against more qualified candidates</a:t>
            </a:r>
            <a:endParaRPr sz="17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2222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  <a:highlight>
                  <a:schemeClr val="lt1"/>
                </a:highlight>
              </a:rPr>
              <a:t>How to build incentives for employers to participate</a:t>
            </a:r>
            <a:endParaRPr sz="17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2222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  <a:highlight>
                  <a:schemeClr val="lt1"/>
                </a:highlight>
              </a:rPr>
              <a:t>Employers not supportive - how to find more suitable placements</a:t>
            </a:r>
            <a:endParaRPr sz="17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2222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  <a:highlight>
                  <a:schemeClr val="lt1"/>
                </a:highlight>
              </a:rPr>
              <a:t>More opportunities for direct hire</a:t>
            </a:r>
            <a:endParaRPr sz="17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2222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  <a:highlight>
                  <a:schemeClr val="lt1"/>
                </a:highlight>
              </a:rPr>
              <a:t>Not “engaging,” no reciprocation with employer.</a:t>
            </a:r>
            <a:endParaRPr sz="17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2222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  <a:highlight>
                  <a:schemeClr val="lt1"/>
                </a:highlight>
              </a:rPr>
              <a:t>Harder to get employers to hire without minimum work experience - and few internships</a:t>
            </a:r>
            <a:endParaRPr sz="1700">
              <a:solidFill>
                <a:srgbClr val="434343"/>
              </a:solidFill>
              <a:highlight>
                <a:schemeClr val="lt1"/>
              </a:highlight>
            </a:endParaRPr>
          </a:p>
        </p:txBody>
      </p:sp>
      <p:sp>
        <p:nvSpPr>
          <p:cNvPr id="165" name="Google Shape;165;p32"/>
          <p:cNvSpPr txBox="1"/>
          <p:nvPr>
            <p:ph idx="1" type="body"/>
          </p:nvPr>
        </p:nvSpPr>
        <p:spPr>
          <a:xfrm>
            <a:off x="3122700" y="829951"/>
            <a:ext cx="2898600" cy="5148600"/>
          </a:xfrm>
          <a:prstGeom prst="rect">
            <a:avLst/>
          </a:prstGeom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34343"/>
                </a:solidFill>
                <a:highlight>
                  <a:srgbClr val="FFFFFF"/>
                </a:highlight>
              </a:rPr>
              <a:t>What’s the impact it has on your clients and program?</a:t>
            </a:r>
            <a:endParaRPr sz="19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22225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  <a:highlight>
                  <a:srgbClr val="FFFFFF"/>
                </a:highlight>
              </a:rPr>
              <a:t>Clients understanding how to interview - sharing info to early? Clients get discouraged.</a:t>
            </a:r>
            <a:endParaRPr sz="17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highlight>
                  <a:srgbClr val="FFFFFF"/>
                </a:highlight>
              </a:rPr>
              <a:t>Another thought along these lines pertains to the manner in which we engage employers.  With respect to our participants, we intently focus on providing Whole Person Care Human-Centered Design development that is purpose- and outcome-driven.  However, we tend not to do the same with employers to help them help us.</a:t>
            </a:r>
            <a:endParaRPr sz="17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6132250" y="957476"/>
            <a:ext cx="2898600" cy="5148600"/>
          </a:xfrm>
          <a:prstGeom prst="rect">
            <a:avLst/>
          </a:prstGeom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34343"/>
                </a:solidFill>
                <a:highlight>
                  <a:srgbClr val="FFFFFF"/>
                </a:highlight>
              </a:rPr>
              <a:t>Has anybody had any successes dealing with this challenge? Share!</a:t>
            </a:r>
            <a:endParaRPr sz="19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215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  <a:highlight>
                  <a:srgbClr val="FFFFFF"/>
                </a:highlight>
              </a:rPr>
              <a:t>We need to truly build relationship for 6-9 months, before hiring</a:t>
            </a:r>
            <a:endParaRPr sz="16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215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  <a:highlight>
                  <a:srgbClr val="FFFFFF"/>
                </a:highlight>
              </a:rPr>
              <a:t>Engage employers in participating with clients (not directly related to hiring)</a:t>
            </a:r>
            <a:endParaRPr sz="16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215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  <a:highlight>
                  <a:srgbClr val="FFFFFF"/>
                </a:highlight>
              </a:rPr>
              <a:t>Ask for internship and externship opportunities - and to invest in clients, contributing to wages</a:t>
            </a:r>
            <a:endParaRPr sz="16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215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  <a:highlight>
                  <a:srgbClr val="FFFFFF"/>
                </a:highlight>
              </a:rPr>
              <a:t>Retention workshops - e.g. reliable, giving them employer viewpoint; peers sharing and mentoring</a:t>
            </a:r>
            <a:endParaRPr sz="16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215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  <a:highlight>
                  <a:srgbClr val="FFFFFF"/>
                </a:highlight>
              </a:rPr>
              <a:t>14 day foundations workshop - put self into participants shoes and learn the business - </a:t>
            </a:r>
            <a:endParaRPr sz="16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type="title"/>
          </p:nvPr>
        </p:nvSpPr>
        <p:spPr>
          <a:xfrm>
            <a:off x="311700" y="182292"/>
            <a:ext cx="85206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What’s Next?</a:t>
            </a:r>
            <a:endParaRPr b="1" sz="4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50" y="1263391"/>
            <a:ext cx="1242801" cy="12428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3" name="Google Shape;17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975" y="2841732"/>
            <a:ext cx="1612924" cy="11694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4" name="Google Shape;174;p33"/>
          <p:cNvPicPr preferRelativeResize="0"/>
          <p:nvPr/>
        </p:nvPicPr>
        <p:blipFill rotWithShape="1">
          <a:blip r:embed="rId5">
            <a:alphaModFix/>
          </a:blip>
          <a:srcRect b="6794" l="0" r="0" t="0"/>
          <a:stretch/>
        </p:blipFill>
        <p:spPr>
          <a:xfrm>
            <a:off x="524363" y="4558745"/>
            <a:ext cx="1476146" cy="116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5" name="Google Shape;175;p33"/>
          <p:cNvSpPr txBox="1"/>
          <p:nvPr/>
        </p:nvSpPr>
        <p:spPr>
          <a:xfrm>
            <a:off x="2352100" y="1372727"/>
            <a:ext cx="6403500" cy="10158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C9AD6"/>
                </a:solidFill>
              </a:rPr>
              <a:t>Announcements:</a:t>
            </a:r>
            <a:r>
              <a:rPr lang="en" sz="1800">
                <a:solidFill>
                  <a:srgbClr val="1C9AD6"/>
                </a:solidFill>
              </a:rPr>
              <a:t> </a:t>
            </a:r>
            <a:r>
              <a:rPr lang="en" sz="1800"/>
              <a:t>SLACK Channel Ready!!!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C9AD6"/>
                </a:solidFill>
              </a:rPr>
              <a:t>Next Meeting: </a:t>
            </a:r>
            <a:r>
              <a:rPr lang="en" sz="1800"/>
              <a:t>Breaking Barriers Community of Practice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June 22-23, 9:30-12:00 PM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3"/>
          <p:cNvSpPr txBox="1"/>
          <p:nvPr/>
        </p:nvSpPr>
        <p:spPr>
          <a:xfrm>
            <a:off x="2352100" y="2591729"/>
            <a:ext cx="6403500" cy="18471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document is yours to keep. We’ll post the link to the slideshow in the chat. 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https://docs.google.com/presentation/d/1sqDApacpoHpQvvaWBmbuygPkwrlO-haPcR-n6wrBx4E/copy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Give us your feedback: </a:t>
            </a:r>
            <a:r>
              <a:rPr lang="en" sz="1800" u="sng">
                <a:solidFill>
                  <a:schemeClr val="hlink"/>
                </a:solidFill>
                <a:hlinkClick r:id="rId7"/>
              </a:rPr>
              <a:t>https://www.surveymonkey.com/r/AB1111May-June</a:t>
            </a:r>
            <a:endParaRPr sz="1800"/>
          </a:p>
        </p:txBody>
      </p:sp>
      <p:sp>
        <p:nvSpPr>
          <p:cNvPr id="177" name="Google Shape;177;p33"/>
          <p:cNvSpPr txBox="1"/>
          <p:nvPr/>
        </p:nvSpPr>
        <p:spPr>
          <a:xfrm>
            <a:off x="2352100" y="4558749"/>
            <a:ext cx="6403500" cy="15699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C9AD6"/>
                </a:solidFill>
              </a:rPr>
              <a:t>Chat </a:t>
            </a:r>
            <a:r>
              <a:rPr lang="en" sz="1800"/>
              <a:t>- </a:t>
            </a:r>
            <a:r>
              <a:rPr lang="en" sz="1800">
                <a:highlight>
                  <a:srgbClr val="FFFFFF"/>
                </a:highlight>
              </a:rPr>
              <a:t>Share something you learned or appreciate from today</a:t>
            </a:r>
            <a:r>
              <a:rPr lang="en" sz="1800"/>
              <a:t> in the chat but don’t hit “enter” until the count of 3.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Please help us improve this PLC! Please open the link posted in the chat and take a few minutes to complete </a:t>
            </a:r>
            <a:r>
              <a:rPr lang="en" sz="1800"/>
              <a:t>th</a:t>
            </a:r>
            <a:r>
              <a:rPr lang="en" sz="1800"/>
              <a:t>e survey.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AB1111">
      <a:dk1>
        <a:srgbClr val="53565A"/>
      </a:dk1>
      <a:lt1>
        <a:srgbClr val="FFFFFF"/>
      </a:lt1>
      <a:dk2>
        <a:srgbClr val="53565A"/>
      </a:dk2>
      <a:lt2>
        <a:srgbClr val="E7E6E6"/>
      </a:lt2>
      <a:accent1>
        <a:srgbClr val="009BDE"/>
      </a:accent1>
      <a:accent2>
        <a:srgbClr val="CFDB00"/>
      </a:accent2>
      <a:accent3>
        <a:srgbClr val="F2DF00"/>
      </a:accent3>
      <a:accent4>
        <a:srgbClr val="001F5B"/>
      </a:accent4>
      <a:accent5>
        <a:srgbClr val="00AFAA"/>
      </a:accent5>
      <a:accent6>
        <a:srgbClr val="A0A800"/>
      </a:accent6>
      <a:hlink>
        <a:srgbClr val="009BD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