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3"/>
  </p:notesMasterIdLst>
  <p:sldIdLst>
    <p:sldId id="256" r:id="rId2"/>
    <p:sldId id="260" r:id="rId3"/>
    <p:sldId id="261" r:id="rId4"/>
    <p:sldId id="294" r:id="rId5"/>
    <p:sldId id="263" r:id="rId6"/>
    <p:sldId id="264" r:id="rId7"/>
    <p:sldId id="269" r:id="rId8"/>
    <p:sldId id="293" r:id="rId9"/>
    <p:sldId id="289" r:id="rId10"/>
    <p:sldId id="295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C62B6A-52EC-4771-91FF-A3EA3A6F0A1D}">
          <p14:sldIdLst>
            <p14:sldId id="256"/>
            <p14:sldId id="260"/>
            <p14:sldId id="261"/>
            <p14:sldId id="294"/>
            <p14:sldId id="263"/>
            <p14:sldId id="264"/>
            <p14:sldId id="269"/>
            <p14:sldId id="293"/>
            <p14:sldId id="289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, Marisela@FTB" initials="RM" lastIdx="2" clrIdx="0">
    <p:extLst>
      <p:ext uri="{19B8F6BF-5375-455C-9EA6-DF929625EA0E}">
        <p15:presenceInfo xmlns:p15="http://schemas.microsoft.com/office/powerpoint/2012/main" userId="S-1-5-21-1605315502-1971273683-2142917321-120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7"/>
    <a:srgbClr val="595959"/>
    <a:srgbClr val="9D9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6" autoAdjust="0"/>
    <p:restoredTop sz="94626"/>
  </p:normalViewPr>
  <p:slideViewPr>
    <p:cSldViewPr snapToGrid="0">
      <p:cViewPr varScale="1">
        <p:scale>
          <a:sx n="101" d="100"/>
          <a:sy n="101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B478-21A1-41A8-9262-368F72346A1F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5901-0FFF-4DA2-AC9E-8693FCF1A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9D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29" y="6174794"/>
            <a:ext cx="2481385" cy="655689"/>
          </a:xfrm>
          <a:prstGeom prst="rect">
            <a:avLst/>
          </a:prstGeom>
          <a:effectLst>
            <a:glow>
              <a:schemeClr val="bg1"/>
            </a:glo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8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9D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489" y="6089904"/>
            <a:ext cx="2481385" cy="655689"/>
          </a:xfrm>
          <a:prstGeom prst="rect">
            <a:avLst/>
          </a:prstGeom>
          <a:effectLst>
            <a:glow>
              <a:schemeClr val="bg1"/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tb.ca.gov/file/business/credits/homeless-hiring-tax-credit/index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onestop.org/LocalHelp/AmericanJobCenters/find-american-job-centers.aspx" TargetMode="External"/><Relationship Id="rId2" Type="http://schemas.openxmlformats.org/officeDocument/2006/relationships/hyperlink" Target="https://calworkforce.org/wp-content/uploads/2022/01/Biz-service-contact-emails-for-upload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csh.ca.gov/calich/documents/coc_poc.pdf" TargetMode="External"/><Relationship Id="rId2" Type="http://schemas.openxmlformats.org/officeDocument/2006/relationships/hyperlink" Target="https://calworkforce.org/hht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b.ca.gov/file/business/credits/homeless-hiring-tax-credi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Implementation of California’s Homeless Hiring Tax Credit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California Workforce Association board meeting</a:t>
            </a:r>
          </a:p>
          <a:p>
            <a:r>
              <a:rPr lang="en-US" dirty="0"/>
              <a:t>January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D51AB-DB35-4CD8-9CB2-61754387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22" y="765110"/>
            <a:ext cx="2914678" cy="53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2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0418-B697-4BBE-ABB9-C2A7E560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Open discussion</a:t>
            </a:r>
          </a:p>
          <a:p>
            <a:r>
              <a:rPr lang="en-US" sz="2800" dirty="0"/>
              <a:t>What are some obstacles that your offices, local Workforce Development Boards, local Continuums of Care or others have faced when promoting the use of HHTC?</a:t>
            </a:r>
          </a:p>
          <a:p>
            <a:r>
              <a:rPr lang="en-US" sz="2800" dirty="0"/>
              <a:t>Is there any way that our office may help? Would more webinars, tools or collateral material be beneficial?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09777F-B05F-E557-B633-C5FC588C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020" y="864108"/>
            <a:ext cx="7315200" cy="622631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chemeClr val="tx2"/>
                </a:solidFill>
              </a:rPr>
              <a:t>We want to hear from </a:t>
            </a:r>
            <a:r>
              <a:rPr lang="en-US" sz="3500" dirty="0" err="1">
                <a:solidFill>
                  <a:schemeClr val="tx2"/>
                </a:solidFill>
              </a:rPr>
              <a:t>you!</a:t>
            </a:r>
            <a:r>
              <a:rPr lang="en-US" sz="3500" dirty="0" err="1"/>
              <a:t>ible</a:t>
            </a:r>
            <a:r>
              <a:rPr lang="en-US" sz="35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8151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7559319D-420E-4C56-B91A-1FC78ABF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5713" y="759103"/>
            <a:ext cx="533065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3EA9-BA00-4D2D-9DA6-CE402BCD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288" y="168895"/>
            <a:ext cx="7315200" cy="1008524"/>
          </a:xfrm>
        </p:spPr>
        <p:txBody>
          <a:bodyPr>
            <a:normAutofit/>
          </a:bodyPr>
          <a:lstStyle/>
          <a:p>
            <a:r>
              <a:rPr lang="en-US" sz="3500" dirty="0"/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D90E3D-7536-4D07-B081-9D93B4A8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6200" y="1378324"/>
            <a:ext cx="7696200" cy="4534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11111"/>
                </a:solidFill>
                <a:latin typeface="Source Sans"/>
              </a:rPr>
              <a:t>2021’s Budget bill AB 150 included California’s brand new tax credit, which allocated $30 million for a reservation for businesses who hire individuals experiencing homelessness.</a:t>
            </a:r>
            <a:endParaRPr lang="en-US" sz="2400" b="0" i="0" dirty="0">
              <a:solidFill>
                <a:srgbClr val="111111"/>
              </a:solidFill>
              <a:effectLst/>
              <a:latin typeface="Source Sans"/>
            </a:endParaRP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Source Sans"/>
              </a:rPr>
              <a:t>The credit is available for taxable years beginning January 1, 2022 through December 31, 2026. Employers may receive $2,500 to $10,000 in tax credit per eligible employee based on hours worked in the taxable year. Employers may claim up to $30,000 of credit per taxable year.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Source Sans"/>
              </a:rPr>
              <a:t>To be eligible, the employee must have a certificate issued by a certifying organization. Employers must make a credit reservation with the Franchise Tax Board to claim the credit. A total of $30 million of credit is available annually.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965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C42F-FD91-44A3-A0FC-CDC83818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41" y="787734"/>
            <a:ext cx="7315200" cy="622631"/>
          </a:xfrm>
        </p:spPr>
        <p:txBody>
          <a:bodyPr>
            <a:normAutofit/>
          </a:bodyPr>
          <a:lstStyle/>
          <a:p>
            <a:r>
              <a:rPr lang="en-US" sz="3500" dirty="0"/>
              <a:t>What makes a business eligible?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03B611-6BB5-4D75-9D15-A67FE605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641" y="1562259"/>
            <a:ext cx="7797800" cy="373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To claim the HHTC, employers will need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Obtain a certificate for each eligible employee from a certifying organization.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Pay wages equal to or greater than 120% of the state minimum wage.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Make a credit reservation within 30 days of the date of hire.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Employer can get a reservation on FTB homeless hiring tax credit webpage.  </a:t>
            </a:r>
            <a:r>
              <a:rPr lang="en-US" b="0" i="0" dirty="0">
                <a:solidFill>
                  <a:srgbClr val="111111"/>
                </a:solidFill>
                <a:effectLst/>
                <a:latin typeface="Source Sans"/>
                <a:hlinkClick r:id="rId2"/>
              </a:rPr>
              <a:t>https://www.ftb.ca.gov/file/business/credits/homeless-hiring-tax-credit/index.html</a:t>
            </a:r>
            <a:endParaRPr lang="en-US" b="0" i="0" dirty="0">
              <a:solidFill>
                <a:srgbClr val="111111"/>
              </a:solidFill>
              <a:effectLst/>
              <a:latin typeface="Sourc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6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C42F-FD91-44A3-A0FC-CDC83818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41" y="210218"/>
            <a:ext cx="7315200" cy="622631"/>
          </a:xfrm>
        </p:spPr>
        <p:txBody>
          <a:bodyPr>
            <a:normAutofit/>
          </a:bodyPr>
          <a:lstStyle/>
          <a:p>
            <a:r>
              <a:rPr lang="en-US" sz="3500" dirty="0"/>
              <a:t>What is Homelessness?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03B611-6BB5-4D75-9D15-A67FE605B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641" y="832849"/>
            <a:ext cx="7797800" cy="4076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500" b="1" i="0" dirty="0">
                <a:solidFill>
                  <a:srgbClr val="000000"/>
                </a:solidFill>
                <a:effectLst/>
                <a:latin typeface="Mulish"/>
              </a:rPr>
              <a:t>Homelessness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Mulish"/>
              </a:rPr>
              <a:t> is defined as living in a place not meant for human habitation, in emergency shelter, in transitional housing, or exiting an institution where a person temporarily resided.</a:t>
            </a:r>
            <a:br>
              <a:rPr lang="en-US" sz="2500" dirty="0"/>
            </a:br>
            <a:r>
              <a:rPr lang="en-US" sz="2500" b="0" i="0" dirty="0">
                <a:solidFill>
                  <a:srgbClr val="000000"/>
                </a:solidFill>
                <a:effectLst/>
                <a:latin typeface="Mulish"/>
              </a:rPr>
              <a:t>Homelessness is subcategorized and defined by different levels based on timed conditions in an unstable living arrangement.</a:t>
            </a:r>
          </a:p>
          <a:p>
            <a:pPr marL="0" indent="0" algn="l">
              <a:buNone/>
            </a:pPr>
            <a:r>
              <a:rPr lang="en-US" sz="2500" b="0" i="1" dirty="0">
                <a:solidFill>
                  <a:srgbClr val="000000"/>
                </a:solidFill>
                <a:effectLst/>
                <a:latin typeface="Mulish"/>
              </a:rPr>
              <a:t>“Homelessness can be like a swimming pool. There’s a deep end and a shallow end. For the people who are struggling with tents or who are not housed, they’re at the deep end of the pool. People in the shallow end may have a roof over their heads; they might be </a:t>
            </a:r>
            <a:r>
              <a:rPr lang="en-US" sz="2500" b="0" i="1" dirty="0" err="1">
                <a:solidFill>
                  <a:srgbClr val="000000"/>
                </a:solidFill>
                <a:effectLst/>
                <a:latin typeface="Mulish"/>
              </a:rPr>
              <a:t>couchsurfing</a:t>
            </a:r>
            <a:r>
              <a:rPr lang="en-US" sz="2500" b="0" i="1" dirty="0">
                <a:solidFill>
                  <a:srgbClr val="000000"/>
                </a:solidFill>
                <a:effectLst/>
                <a:latin typeface="Mulish"/>
              </a:rPr>
              <a:t>; they might be in an RV; they might be housesitting but they’re still homeless.”</a:t>
            </a:r>
          </a:p>
          <a:p>
            <a:pPr marL="0" indent="0" algn="l">
              <a:buNone/>
            </a:pPr>
            <a:r>
              <a:rPr lang="en-US" sz="2500" b="0" i="1" dirty="0">
                <a:solidFill>
                  <a:srgbClr val="000000"/>
                </a:solidFill>
                <a:effectLst/>
                <a:latin typeface="Mulish"/>
              </a:rPr>
              <a:t> </a:t>
            </a:r>
            <a:r>
              <a:rPr lang="en-US" sz="2500" b="1" dirty="0">
                <a:solidFill>
                  <a:srgbClr val="000000"/>
                </a:solidFill>
                <a:effectLst/>
                <a:latin typeface="Mulish"/>
              </a:rPr>
              <a:t>Guitar Whitfield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09735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51EEA-7FB1-44E3-B83A-C4CBB25E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597" y="3814"/>
            <a:ext cx="7315200" cy="914400"/>
          </a:xfrm>
        </p:spPr>
        <p:txBody>
          <a:bodyPr>
            <a:normAutofit/>
          </a:bodyPr>
          <a:lstStyle/>
          <a:p>
            <a:r>
              <a:rPr lang="en-US" sz="3500" dirty="0"/>
              <a:t>What makes an employee eligible?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4C334C-6060-4F6D-9C2D-2F1F6B853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0604" y="1606263"/>
            <a:ext cx="6910395" cy="3383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Be currently/recently homeless (within 180 days of hire) or be receiving services from a homeless services provider,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Source Sans"/>
              </a:rPr>
              <a:t>Receive a certificate through a certifying organization. The certificate expires 1 year after issuance.</a:t>
            </a:r>
          </a:p>
          <a:p>
            <a:pPr lvl="1"/>
            <a:r>
              <a:rPr lang="en-US" i="1" dirty="0">
                <a:solidFill>
                  <a:srgbClr val="111111"/>
                </a:solidFill>
                <a:latin typeface="Source Sans"/>
              </a:rPr>
              <a:t>This certification will be issued by a continuum of care or other homeless service provider, that can verify through California’s HMIS (</a:t>
            </a:r>
            <a:r>
              <a:rPr lang="en-US" b="0" i="1" dirty="0">
                <a:solidFill>
                  <a:srgbClr val="202124"/>
                </a:solidFill>
                <a:effectLst/>
                <a:latin typeface="Google Sans"/>
              </a:rPr>
              <a:t>Homeless Management Information Systems) that the individual is receiving services and meets the statutory definition of homeless</a:t>
            </a:r>
            <a:endParaRPr lang="en-US" b="0" i="1" dirty="0">
              <a:solidFill>
                <a:srgbClr val="111111"/>
              </a:solidFill>
              <a:effectLst/>
              <a:latin typeface="Sourc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16417-71C7-47DF-96E3-8B3CF17A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358"/>
            <a:ext cx="4608281" cy="46082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166959-176B-4AF1-BDAA-12C0744DA4D7}"/>
              </a:ext>
            </a:extLst>
          </p:cNvPr>
          <p:cNvSpPr txBox="1"/>
          <p:nvPr/>
        </p:nvSpPr>
        <p:spPr>
          <a:xfrm>
            <a:off x="0" y="5120639"/>
            <a:ext cx="392360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0" i="1" dirty="0">
                <a:solidFill>
                  <a:srgbClr val="111111"/>
                </a:solidFill>
                <a:effectLst/>
              </a:rPr>
              <a:t>The credit amount is based on the number of hours worked by the eligible employee in the taxable year.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0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4A80-DE16-4E83-8772-83161F2B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these connections made?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F6C72-6755-4733-8181-54C6BE09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California’s 45 Local Workforce Boards all run Business Services, which have relationships and strategies to meet the needs of employers in their local labor markets. </a:t>
            </a:r>
          </a:p>
          <a:p>
            <a:pPr lvl="1"/>
            <a:r>
              <a:rPr lang="en-US" dirty="0"/>
              <a:t>Locals also work closely with community services and other program providers, who can help assist with eligibility requirements and connections to homeless services</a:t>
            </a:r>
          </a:p>
          <a:p>
            <a:r>
              <a:rPr lang="en-US" dirty="0"/>
              <a:t>An employer looking for help sourcing talent or applying for the reservation can reach out to a local workforce board by connecting with their business services on a county basis. </a:t>
            </a:r>
            <a:r>
              <a:rPr lang="en-US" dirty="0">
                <a:hlinkClick r:id="rId2"/>
              </a:rPr>
              <a:t>A list of business services contacts can be found here</a:t>
            </a:r>
            <a:endParaRPr lang="en-US" dirty="0"/>
          </a:p>
          <a:p>
            <a:r>
              <a:rPr lang="en-US" dirty="0"/>
              <a:t>Employers can also reach out directly through a one-stop career center. Find your closest brick and mortar Job Center </a:t>
            </a:r>
            <a:r>
              <a:rPr lang="en-US" dirty="0">
                <a:hlinkClick r:id="rId3"/>
              </a:rPr>
              <a:t>through this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E65A-AAFC-41DA-9126-9E15A9FA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2C2C2C"/>
                </a:solidFill>
                <a:latin typeface="+mj-lt"/>
              </a:rPr>
              <a:t>HHTC Overview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6FE57CDE-81FA-4094-BEBC-242C34ADE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 b="2773"/>
          <a:stretch/>
        </p:blipFill>
        <p:spPr>
          <a:xfrm>
            <a:off x="3632201" y="588109"/>
            <a:ext cx="8044572" cy="5399941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0B57-6846-471F-AFA0-D4C7E9A8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319ED508-A334-4D03-AEFF-E7B6D7C2A7A1}" type="slidenum">
              <a:rPr lang="en-US">
                <a:solidFill>
                  <a:srgbClr val="595959"/>
                </a:solidFill>
              </a:rPr>
              <a:pPr algn="r" defTabSz="457200">
                <a:spcAft>
                  <a:spcPts val="600"/>
                </a:spcAft>
              </a:pPr>
              <a:t>7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Working with your Local Continuums of Care &amp; Homelessness Services Providers</a:t>
            </a:r>
          </a:p>
        </p:txBody>
      </p:sp>
      <p:pic>
        <p:nvPicPr>
          <p:cNvPr id="7" name="Content Placeholder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DF0855-3F51-4E8C-B03A-FB2031983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892" y="913514"/>
            <a:ext cx="3631992" cy="1345182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3CEEA4-FA64-4DF8-9000-53E2C2D824CF}"/>
              </a:ext>
            </a:extLst>
          </p:cNvPr>
          <p:cNvSpPr txBox="1">
            <a:spLocks/>
          </p:cNvSpPr>
          <p:nvPr/>
        </p:nvSpPr>
        <p:spPr>
          <a:xfrm>
            <a:off x="3869268" y="1961534"/>
            <a:ext cx="7315200" cy="4023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Continuums of Care</a:t>
            </a:r>
          </a:p>
          <a:p>
            <a:pPr lvl="1"/>
            <a:r>
              <a:rPr lang="en-US" sz="1600" dirty="0"/>
              <a:t>Regional or local planning body that coordinates housing and services funding for homeless families and individuals in California</a:t>
            </a:r>
          </a:p>
          <a:p>
            <a:pPr lvl="1"/>
            <a:r>
              <a:rPr lang="en-US" sz="1600" dirty="0"/>
              <a:t>Entity is established as a requirement for federal funding, Cal ICH block grants </a:t>
            </a:r>
          </a:p>
          <a:p>
            <a:pPr lvl="1"/>
            <a:r>
              <a:rPr lang="en-US" sz="1600" dirty="0"/>
              <a:t>Many already doing work to connect with employment </a:t>
            </a:r>
            <a:r>
              <a:rPr lang="en-US" sz="1600" dirty="0" err="1"/>
              <a:t>opps</a:t>
            </a:r>
            <a:endParaRPr lang="en-US" sz="1600" dirty="0"/>
          </a:p>
          <a:p>
            <a:pPr lvl="1"/>
            <a:r>
              <a:rPr lang="en-US" sz="1600" dirty="0">
                <a:solidFill>
                  <a:srgbClr val="3B3A3D"/>
                </a:solidFill>
                <a:latin typeface="proxima-nova"/>
              </a:rPr>
              <a:t>Establish connects early and identify who to contact with opportunities</a:t>
            </a:r>
          </a:p>
          <a:p>
            <a:pPr lvl="1"/>
            <a:r>
              <a:rPr lang="en-US" sz="1600" dirty="0">
                <a:solidFill>
                  <a:srgbClr val="3B3A3D"/>
                </a:solidFill>
                <a:latin typeface="proxima-nova"/>
              </a:rPr>
              <a:t>Be patient, a lot going on CoCs and systems are strapped for resources/capacity </a:t>
            </a:r>
            <a:r>
              <a:rPr lang="en-US" sz="1600" dirty="0" err="1">
                <a:solidFill>
                  <a:srgbClr val="3B3A3D"/>
                </a:solidFill>
                <a:latin typeface="proxima-nova"/>
              </a:rPr>
              <a:t>esp</a:t>
            </a:r>
            <a:r>
              <a:rPr lang="en-US" sz="1600" dirty="0">
                <a:solidFill>
                  <a:srgbClr val="3B3A3D"/>
                </a:solidFill>
                <a:latin typeface="proxima-nova"/>
              </a:rPr>
              <a:t> during COVID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58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26EA-FB0C-4A35-A676-AEE5815C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0418-B697-4BBE-ABB9-C2A7E560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questions regarding connections to Local Workforce Boards and business services, please see the </a:t>
            </a:r>
            <a:r>
              <a:rPr lang="en-US" dirty="0">
                <a:hlinkClick r:id="rId2"/>
              </a:rPr>
              <a:t>California Workforce Association's website</a:t>
            </a:r>
            <a:endParaRPr lang="en-US" dirty="0"/>
          </a:p>
          <a:p>
            <a:r>
              <a:rPr lang="en-US" dirty="0"/>
              <a:t>For questions regarding connections to Continuums of Care and other Homeless service providers, please see the link through the </a:t>
            </a:r>
            <a:r>
              <a:rPr lang="en-US" dirty="0">
                <a:hlinkClick r:id="rId3"/>
              </a:rPr>
              <a:t>Business, Consumer Services and Housing Agency</a:t>
            </a:r>
            <a:r>
              <a:rPr lang="en-US" dirty="0"/>
              <a:t> website</a:t>
            </a:r>
          </a:p>
          <a:p>
            <a:r>
              <a:rPr lang="en-US" dirty="0"/>
              <a:t>For questions regarding the credit reservation system please see the </a:t>
            </a:r>
            <a:r>
              <a:rPr lang="en-US" dirty="0">
                <a:hlinkClick r:id="rId4"/>
              </a:rPr>
              <a:t>Franchise Tax Board's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86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10536</TotalTime>
  <Words>806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Corbel</vt:lpstr>
      <vt:lpstr>Google Sans</vt:lpstr>
      <vt:lpstr>Mulish</vt:lpstr>
      <vt:lpstr>proxima-nova</vt:lpstr>
      <vt:lpstr>Source Sans</vt:lpstr>
      <vt:lpstr>Wingdings 2</vt:lpstr>
      <vt:lpstr>Frame</vt:lpstr>
      <vt:lpstr>Implementation of California’s Homeless Hiring Tax Credit</vt:lpstr>
      <vt:lpstr>Background</vt:lpstr>
      <vt:lpstr>What makes a business eligible? </vt:lpstr>
      <vt:lpstr>What is Homelessness?</vt:lpstr>
      <vt:lpstr>What makes an employee eligible? </vt:lpstr>
      <vt:lpstr>How are these connections made? </vt:lpstr>
      <vt:lpstr>HHTC Overview</vt:lpstr>
      <vt:lpstr>Tips for Working with your Local Continuums of Care &amp; Homelessness Services Providers</vt:lpstr>
      <vt:lpstr>Follow up links</vt:lpstr>
      <vt:lpstr>We want to hear from you!ible?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VIPER Team Convening</dc:title>
  <dc:creator>Eric Flores</dc:creator>
  <cp:lastModifiedBy>Xue Lor</cp:lastModifiedBy>
  <cp:revision>61</cp:revision>
  <dcterms:created xsi:type="dcterms:W3CDTF">2018-06-04T18:11:58Z</dcterms:created>
  <dcterms:modified xsi:type="dcterms:W3CDTF">2023-01-10T21:15:43Z</dcterms:modified>
</cp:coreProperties>
</file>